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58"/>
  </p:notesMasterIdLst>
  <p:sldIdLst>
    <p:sldId id="256" r:id="rId2"/>
    <p:sldId id="257" r:id="rId3"/>
    <p:sldId id="258" r:id="rId4"/>
    <p:sldId id="259" r:id="rId5"/>
    <p:sldId id="413" r:id="rId6"/>
    <p:sldId id="260" r:id="rId7"/>
    <p:sldId id="261" r:id="rId8"/>
    <p:sldId id="262" r:id="rId9"/>
    <p:sldId id="414" r:id="rId10"/>
    <p:sldId id="263" r:id="rId11"/>
    <p:sldId id="264" r:id="rId12"/>
    <p:sldId id="265" r:id="rId13"/>
    <p:sldId id="266" r:id="rId14"/>
    <p:sldId id="267" r:id="rId15"/>
    <p:sldId id="268" r:id="rId16"/>
    <p:sldId id="38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416" r:id="rId30"/>
    <p:sldId id="415" r:id="rId31"/>
    <p:sldId id="284" r:id="rId32"/>
    <p:sldId id="285" r:id="rId33"/>
    <p:sldId id="286" r:id="rId34"/>
    <p:sldId id="287" r:id="rId35"/>
    <p:sldId id="288" r:id="rId36"/>
    <p:sldId id="289" r:id="rId37"/>
    <p:sldId id="290" r:id="rId38"/>
    <p:sldId id="291" r:id="rId39"/>
    <p:sldId id="293" r:id="rId40"/>
    <p:sldId id="418" r:id="rId41"/>
    <p:sldId id="404" r:id="rId42"/>
    <p:sldId id="405" r:id="rId43"/>
    <p:sldId id="294" r:id="rId44"/>
    <p:sldId id="296" r:id="rId45"/>
    <p:sldId id="297" r:id="rId46"/>
    <p:sldId id="298" r:id="rId47"/>
    <p:sldId id="438" r:id="rId48"/>
    <p:sldId id="300" r:id="rId49"/>
    <p:sldId id="301" r:id="rId50"/>
    <p:sldId id="302" r:id="rId51"/>
    <p:sldId id="442" r:id="rId52"/>
    <p:sldId id="439" r:id="rId53"/>
    <p:sldId id="306" r:id="rId54"/>
    <p:sldId id="440" r:id="rId55"/>
    <p:sldId id="441" r:id="rId56"/>
    <p:sldId id="307" r:id="rId57"/>
    <p:sldId id="308" r:id="rId58"/>
    <p:sldId id="309" r:id="rId59"/>
    <p:sldId id="310" r:id="rId60"/>
    <p:sldId id="311" r:id="rId61"/>
    <p:sldId id="312" r:id="rId62"/>
    <p:sldId id="313" r:id="rId63"/>
    <p:sldId id="314" r:id="rId64"/>
    <p:sldId id="315"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444" r:id="rId104"/>
    <p:sldId id="355" r:id="rId105"/>
    <p:sldId id="356" r:id="rId106"/>
    <p:sldId id="357" r:id="rId107"/>
    <p:sldId id="358" r:id="rId108"/>
    <p:sldId id="359" r:id="rId109"/>
    <p:sldId id="360" r:id="rId110"/>
    <p:sldId id="361" r:id="rId111"/>
    <p:sldId id="362" r:id="rId112"/>
    <p:sldId id="449" r:id="rId113"/>
    <p:sldId id="370" r:id="rId114"/>
    <p:sldId id="371" r:id="rId115"/>
    <p:sldId id="372" r:id="rId116"/>
    <p:sldId id="374" r:id="rId117"/>
    <p:sldId id="453" r:id="rId118"/>
    <p:sldId id="454" r:id="rId119"/>
    <p:sldId id="375" r:id="rId120"/>
    <p:sldId id="376" r:id="rId121"/>
    <p:sldId id="377" r:id="rId122"/>
    <p:sldId id="378" r:id="rId123"/>
    <p:sldId id="379" r:id="rId124"/>
    <p:sldId id="380" r:id="rId125"/>
    <p:sldId id="419" r:id="rId126"/>
    <p:sldId id="420" r:id="rId127"/>
    <p:sldId id="421" r:id="rId128"/>
    <p:sldId id="422" r:id="rId129"/>
    <p:sldId id="423" r:id="rId130"/>
    <p:sldId id="424" r:id="rId131"/>
    <p:sldId id="425" r:id="rId132"/>
    <p:sldId id="426" r:id="rId133"/>
    <p:sldId id="427" r:id="rId134"/>
    <p:sldId id="428" r:id="rId135"/>
    <p:sldId id="429" r:id="rId136"/>
    <p:sldId id="430" r:id="rId137"/>
    <p:sldId id="432" r:id="rId138"/>
    <p:sldId id="433" r:id="rId139"/>
    <p:sldId id="434" r:id="rId140"/>
    <p:sldId id="435" r:id="rId141"/>
    <p:sldId id="436" r:id="rId142"/>
    <p:sldId id="443" r:id="rId143"/>
    <p:sldId id="445" r:id="rId144"/>
    <p:sldId id="446" r:id="rId145"/>
    <p:sldId id="447" r:id="rId146"/>
    <p:sldId id="448" r:id="rId147"/>
    <p:sldId id="450" r:id="rId148"/>
    <p:sldId id="451" r:id="rId149"/>
    <p:sldId id="452" r:id="rId150"/>
    <p:sldId id="381" r:id="rId151"/>
    <p:sldId id="382" r:id="rId152"/>
    <p:sldId id="383" r:id="rId153"/>
    <p:sldId id="384" r:id="rId154"/>
    <p:sldId id="385" r:id="rId155"/>
    <p:sldId id="386" r:id="rId156"/>
    <p:sldId id="387" r:id="rId15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571088-820A-4D0E-A00B-BE8E8979D09A}">
  <a:tblStyle styleId="{97571088-820A-4D0E-A00B-BE8E8979D09A}" styleName="Table_0"/>
  <a:tblStyle styleId="{28D95AFA-99B9-4989-AFCB-8E2B42574027}"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772" autoAdjust="0"/>
  </p:normalViewPr>
  <p:slideViewPr>
    <p:cSldViewPr snapToGrid="0">
      <p:cViewPr varScale="1">
        <p:scale>
          <a:sx n="62" d="100"/>
          <a:sy n="62" d="100"/>
        </p:scale>
        <p:origin x="984" y="84"/>
      </p:cViewPr>
      <p:guideLst/>
    </p:cSldViewPr>
  </p:slideViewPr>
  <p:notesTextViewPr>
    <p:cViewPr>
      <p:scale>
        <a:sx n="1" d="1"/>
        <a:sy n="1" d="1"/>
      </p:scale>
      <p:origin x="0" y="0"/>
    </p:cViewPr>
  </p:notesTextViewPr>
  <p:sorterViewPr>
    <p:cViewPr>
      <p:scale>
        <a:sx n="100" d="100"/>
        <a:sy n="100" d="100"/>
      </p:scale>
      <p:origin x="0" y="-376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BC307-1336-4EC9-8640-2924ED93A5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3BA5EAE-8A48-4B35-8C77-F9D4EF73A4D9}">
      <dgm:prSet phldrT="[Text]" custT="1"/>
      <dgm:spPr/>
      <dgm:t>
        <a:bodyPr/>
        <a:lstStyle/>
        <a:p>
          <a:r>
            <a:rPr lang="en-US" sz="1600" dirty="0" smtClean="0"/>
            <a:t>Sprint1</a:t>
          </a:r>
          <a:endParaRPr lang="en-US" sz="1600" dirty="0"/>
        </a:p>
      </dgm:t>
    </dgm:pt>
    <dgm:pt modelId="{FAA90978-A403-43EC-9F4F-1985ADC1952F}" type="parTrans" cxnId="{AA559B38-1CEB-4A8D-B61F-B7DC4133EA28}">
      <dgm:prSet/>
      <dgm:spPr/>
      <dgm:t>
        <a:bodyPr/>
        <a:lstStyle/>
        <a:p>
          <a:endParaRPr lang="en-US" sz="2800"/>
        </a:p>
      </dgm:t>
    </dgm:pt>
    <dgm:pt modelId="{563A00F8-48F0-4B20-A7FE-BA8857FB9969}" type="sibTrans" cxnId="{AA559B38-1CEB-4A8D-B61F-B7DC4133EA28}">
      <dgm:prSet/>
      <dgm:spPr/>
      <dgm:t>
        <a:bodyPr/>
        <a:lstStyle/>
        <a:p>
          <a:endParaRPr lang="en-US" sz="2800"/>
        </a:p>
      </dgm:t>
    </dgm:pt>
    <dgm:pt modelId="{F624E92E-A3F7-44A0-B26C-0AB95C8FEFB6}">
      <dgm:prSet phldrT="[Text]" custT="1"/>
      <dgm:spPr/>
      <dgm:t>
        <a:bodyPr/>
        <a:lstStyle/>
        <a:p>
          <a:r>
            <a:rPr lang="en-US" sz="1600" dirty="0" smtClean="0"/>
            <a:t>Sprint2</a:t>
          </a:r>
          <a:endParaRPr lang="en-US" sz="1600" dirty="0"/>
        </a:p>
      </dgm:t>
    </dgm:pt>
    <dgm:pt modelId="{C0C6D953-C07E-4986-8F9A-21C62F1E1603}" type="parTrans" cxnId="{55668832-BFD5-48AE-BEB4-090F45471A06}">
      <dgm:prSet/>
      <dgm:spPr/>
      <dgm:t>
        <a:bodyPr/>
        <a:lstStyle/>
        <a:p>
          <a:endParaRPr lang="en-US" sz="2800"/>
        </a:p>
      </dgm:t>
    </dgm:pt>
    <dgm:pt modelId="{12F9934C-22DB-41C2-9F56-A00697A4792E}" type="sibTrans" cxnId="{55668832-BFD5-48AE-BEB4-090F45471A06}">
      <dgm:prSet/>
      <dgm:spPr/>
      <dgm:t>
        <a:bodyPr/>
        <a:lstStyle/>
        <a:p>
          <a:endParaRPr lang="en-US" sz="2800"/>
        </a:p>
      </dgm:t>
    </dgm:pt>
    <dgm:pt modelId="{56C64B73-C9B2-4D8A-83D9-B1CCD82FB77B}">
      <dgm:prSet phldrT="[Text]" custT="1"/>
      <dgm:spPr/>
      <dgm:t>
        <a:bodyPr/>
        <a:lstStyle/>
        <a:p>
          <a:r>
            <a:rPr lang="en-US" sz="1600" dirty="0" smtClean="0"/>
            <a:t>Sprint3</a:t>
          </a:r>
          <a:endParaRPr lang="en-US" sz="1600" dirty="0"/>
        </a:p>
      </dgm:t>
    </dgm:pt>
    <dgm:pt modelId="{D0A8D795-C56C-4099-ACEC-ABFE0DA802BB}" type="parTrans" cxnId="{8C45053D-3427-4024-8E5A-5548C799739C}">
      <dgm:prSet/>
      <dgm:spPr/>
      <dgm:t>
        <a:bodyPr/>
        <a:lstStyle/>
        <a:p>
          <a:endParaRPr lang="en-US" sz="2800"/>
        </a:p>
      </dgm:t>
    </dgm:pt>
    <dgm:pt modelId="{620C1A4D-C81E-4C2E-9717-4C3D8A2657E9}" type="sibTrans" cxnId="{8C45053D-3427-4024-8E5A-5548C799739C}">
      <dgm:prSet/>
      <dgm:spPr/>
      <dgm:t>
        <a:bodyPr/>
        <a:lstStyle/>
        <a:p>
          <a:endParaRPr lang="en-US" sz="2800"/>
        </a:p>
      </dgm:t>
    </dgm:pt>
    <dgm:pt modelId="{39819CE0-C3A3-4103-8813-7DF0070EC1F5}">
      <dgm:prSet phldrT="[Text]" custT="1"/>
      <dgm:spPr/>
      <dgm:t>
        <a:bodyPr/>
        <a:lstStyle/>
        <a:p>
          <a:r>
            <a:rPr lang="en-US" sz="1600" dirty="0" smtClean="0"/>
            <a:t>Sprint4</a:t>
          </a:r>
          <a:endParaRPr lang="en-US" sz="1600" dirty="0"/>
        </a:p>
      </dgm:t>
    </dgm:pt>
    <dgm:pt modelId="{3CFBF83E-E8C6-4600-99E9-F7DEF99BB2FB}" type="parTrans" cxnId="{52FF148A-3B5D-452D-8B3B-E019320A6466}">
      <dgm:prSet/>
      <dgm:spPr/>
      <dgm:t>
        <a:bodyPr/>
        <a:lstStyle/>
        <a:p>
          <a:endParaRPr lang="en-US" sz="2800"/>
        </a:p>
      </dgm:t>
    </dgm:pt>
    <dgm:pt modelId="{AA93FA6C-AC21-43BC-9B68-78AC4E52B89B}" type="sibTrans" cxnId="{52FF148A-3B5D-452D-8B3B-E019320A6466}">
      <dgm:prSet/>
      <dgm:spPr/>
      <dgm:t>
        <a:bodyPr/>
        <a:lstStyle/>
        <a:p>
          <a:endParaRPr lang="en-US" sz="2800"/>
        </a:p>
      </dgm:t>
    </dgm:pt>
    <dgm:pt modelId="{EB0EE19C-95F1-4951-9859-0E2F6D94AA0B}">
      <dgm:prSet phldrT="[Text]" custT="1"/>
      <dgm:spPr/>
      <dgm:t>
        <a:bodyPr/>
        <a:lstStyle/>
        <a:p>
          <a:r>
            <a:rPr lang="en-US" sz="1600" dirty="0" smtClean="0"/>
            <a:t>Sprint5</a:t>
          </a:r>
          <a:endParaRPr lang="en-US" sz="1600" dirty="0"/>
        </a:p>
      </dgm:t>
    </dgm:pt>
    <dgm:pt modelId="{0D667CC1-A66B-4E2B-8EFE-4E5741E15EDA}" type="parTrans" cxnId="{0FA32324-9BDC-4B81-BB43-0BF0E873F1FD}">
      <dgm:prSet/>
      <dgm:spPr/>
      <dgm:t>
        <a:bodyPr/>
        <a:lstStyle/>
        <a:p>
          <a:endParaRPr lang="en-US" sz="2800"/>
        </a:p>
      </dgm:t>
    </dgm:pt>
    <dgm:pt modelId="{F31D5BD9-6EF8-4ADC-AEAC-4018E6BCAF56}" type="sibTrans" cxnId="{0FA32324-9BDC-4B81-BB43-0BF0E873F1FD}">
      <dgm:prSet/>
      <dgm:spPr/>
      <dgm:t>
        <a:bodyPr/>
        <a:lstStyle/>
        <a:p>
          <a:endParaRPr lang="en-US" sz="2800"/>
        </a:p>
      </dgm:t>
    </dgm:pt>
    <dgm:pt modelId="{48C3D156-AE6E-46C6-95AF-9A05F142A8C5}">
      <dgm:prSet phldrT="[Text]" custT="1"/>
      <dgm:spPr/>
      <dgm:t>
        <a:bodyPr/>
        <a:lstStyle/>
        <a:p>
          <a:r>
            <a:rPr lang="en-US" sz="1600" dirty="0" smtClean="0"/>
            <a:t>Sprint6</a:t>
          </a:r>
          <a:endParaRPr lang="en-US" sz="1600" dirty="0"/>
        </a:p>
      </dgm:t>
    </dgm:pt>
    <dgm:pt modelId="{A94F7B91-6796-4EA9-9BE1-DE05801F04E2}" type="parTrans" cxnId="{4E90173F-AAC0-4520-8BF7-45F1889272CD}">
      <dgm:prSet/>
      <dgm:spPr/>
      <dgm:t>
        <a:bodyPr/>
        <a:lstStyle/>
        <a:p>
          <a:endParaRPr lang="en-US" sz="2800"/>
        </a:p>
      </dgm:t>
    </dgm:pt>
    <dgm:pt modelId="{17124A88-5789-4349-A5DE-737C46047A1B}" type="sibTrans" cxnId="{4E90173F-AAC0-4520-8BF7-45F1889272CD}">
      <dgm:prSet/>
      <dgm:spPr/>
      <dgm:t>
        <a:bodyPr/>
        <a:lstStyle/>
        <a:p>
          <a:endParaRPr lang="en-US" sz="2800"/>
        </a:p>
      </dgm:t>
    </dgm:pt>
    <dgm:pt modelId="{B637D487-64E9-4F78-892A-072B7484CD1E}">
      <dgm:prSet phldrT="[Text]" custT="1"/>
      <dgm:spPr/>
      <dgm:t>
        <a:bodyPr/>
        <a:lstStyle/>
        <a:p>
          <a:r>
            <a:rPr lang="en-US" sz="1600" dirty="0" smtClean="0"/>
            <a:t>Sprint7</a:t>
          </a:r>
          <a:endParaRPr lang="en-US" sz="1600" dirty="0"/>
        </a:p>
      </dgm:t>
    </dgm:pt>
    <dgm:pt modelId="{D74D7CBC-01FE-4282-A095-C70D6413365D}" type="parTrans" cxnId="{B331C974-1AB0-4606-9FAF-AB7C27F470C3}">
      <dgm:prSet/>
      <dgm:spPr/>
      <dgm:t>
        <a:bodyPr/>
        <a:lstStyle/>
        <a:p>
          <a:endParaRPr lang="en-US" sz="2800"/>
        </a:p>
      </dgm:t>
    </dgm:pt>
    <dgm:pt modelId="{7C3021B1-58E0-4C7B-A038-101B8F470315}" type="sibTrans" cxnId="{B331C974-1AB0-4606-9FAF-AB7C27F470C3}">
      <dgm:prSet/>
      <dgm:spPr/>
      <dgm:t>
        <a:bodyPr/>
        <a:lstStyle/>
        <a:p>
          <a:endParaRPr lang="en-US" sz="2800"/>
        </a:p>
      </dgm:t>
    </dgm:pt>
    <dgm:pt modelId="{FA78E03E-1C45-48DD-9A07-8954F9591F9A}">
      <dgm:prSet phldrT="[Text]" custT="1"/>
      <dgm:spPr/>
      <dgm:t>
        <a:bodyPr/>
        <a:lstStyle/>
        <a:p>
          <a:r>
            <a:rPr lang="en-US" sz="1600" dirty="0" smtClean="0"/>
            <a:t>Release Sprint /Hardening Sprint</a:t>
          </a:r>
          <a:endParaRPr lang="en-US" sz="1600" dirty="0"/>
        </a:p>
      </dgm:t>
    </dgm:pt>
    <dgm:pt modelId="{3B55179B-D1F2-477D-983C-AEA24495B47F}" type="parTrans" cxnId="{1105E06E-C1DC-4545-9DCE-E65C527FC7B2}">
      <dgm:prSet/>
      <dgm:spPr/>
      <dgm:t>
        <a:bodyPr/>
        <a:lstStyle/>
        <a:p>
          <a:endParaRPr lang="en-US" sz="2800"/>
        </a:p>
      </dgm:t>
    </dgm:pt>
    <dgm:pt modelId="{BF087938-D9A0-4639-A979-CE852EF90FD7}" type="sibTrans" cxnId="{1105E06E-C1DC-4545-9DCE-E65C527FC7B2}">
      <dgm:prSet/>
      <dgm:spPr/>
      <dgm:t>
        <a:bodyPr/>
        <a:lstStyle/>
        <a:p>
          <a:endParaRPr lang="en-US" sz="2800"/>
        </a:p>
      </dgm:t>
    </dgm:pt>
    <dgm:pt modelId="{2DBCCCF0-A2B4-4D2F-9A8C-21EAD063318B}" type="pres">
      <dgm:prSet presAssocID="{952BC307-1336-4EC9-8640-2924ED93A505}" presName="Name0" presStyleCnt="0">
        <dgm:presLayoutVars>
          <dgm:dir/>
          <dgm:resizeHandles/>
        </dgm:presLayoutVars>
      </dgm:prSet>
      <dgm:spPr/>
    </dgm:pt>
    <dgm:pt modelId="{D7245EEC-3F49-4466-B92E-41FE538C7582}" type="pres">
      <dgm:prSet presAssocID="{13BA5EAE-8A48-4B35-8C77-F9D4EF73A4D9}" presName="compNode" presStyleCnt="0"/>
      <dgm:spPr/>
    </dgm:pt>
    <dgm:pt modelId="{332DD0D1-C820-4358-928F-FD206A0996EA}" type="pres">
      <dgm:prSet presAssocID="{13BA5EAE-8A48-4B35-8C77-F9D4EF73A4D9}" presName="dummyConnPt" presStyleCnt="0"/>
      <dgm:spPr/>
    </dgm:pt>
    <dgm:pt modelId="{BDD007F0-C6CE-4B71-B3D7-6D8A215D76D8}" type="pres">
      <dgm:prSet presAssocID="{13BA5EAE-8A48-4B35-8C77-F9D4EF73A4D9}" presName="node" presStyleLbl="node1" presStyleIdx="0" presStyleCnt="8">
        <dgm:presLayoutVars>
          <dgm:bulletEnabled val="1"/>
        </dgm:presLayoutVars>
      </dgm:prSet>
      <dgm:spPr/>
      <dgm:t>
        <a:bodyPr/>
        <a:lstStyle/>
        <a:p>
          <a:endParaRPr lang="en-US"/>
        </a:p>
      </dgm:t>
    </dgm:pt>
    <dgm:pt modelId="{D7271833-F181-4264-883F-CD42DDAC1D77}" type="pres">
      <dgm:prSet presAssocID="{563A00F8-48F0-4B20-A7FE-BA8857FB9969}" presName="sibTrans" presStyleLbl="bgSibTrans2D1" presStyleIdx="0" presStyleCnt="7"/>
      <dgm:spPr/>
    </dgm:pt>
    <dgm:pt modelId="{B9A8AD39-F96C-4F20-ABEC-6A201EC1973D}" type="pres">
      <dgm:prSet presAssocID="{F624E92E-A3F7-44A0-B26C-0AB95C8FEFB6}" presName="compNode" presStyleCnt="0"/>
      <dgm:spPr/>
    </dgm:pt>
    <dgm:pt modelId="{019D69F3-8630-4392-8882-E8040E069666}" type="pres">
      <dgm:prSet presAssocID="{F624E92E-A3F7-44A0-B26C-0AB95C8FEFB6}" presName="dummyConnPt" presStyleCnt="0"/>
      <dgm:spPr/>
    </dgm:pt>
    <dgm:pt modelId="{C9BFDF6A-8E5C-4CC1-8D8B-8DF7127A2AC6}" type="pres">
      <dgm:prSet presAssocID="{F624E92E-A3F7-44A0-B26C-0AB95C8FEFB6}" presName="node" presStyleLbl="node1" presStyleIdx="1" presStyleCnt="8">
        <dgm:presLayoutVars>
          <dgm:bulletEnabled val="1"/>
        </dgm:presLayoutVars>
      </dgm:prSet>
      <dgm:spPr/>
    </dgm:pt>
    <dgm:pt modelId="{8D34CB0A-3ADC-4213-8BCA-C04B7FFF05FD}" type="pres">
      <dgm:prSet presAssocID="{12F9934C-22DB-41C2-9F56-A00697A4792E}" presName="sibTrans" presStyleLbl="bgSibTrans2D1" presStyleIdx="1" presStyleCnt="7"/>
      <dgm:spPr/>
    </dgm:pt>
    <dgm:pt modelId="{1FC4AE27-03C5-4F88-8330-F08720A53929}" type="pres">
      <dgm:prSet presAssocID="{56C64B73-C9B2-4D8A-83D9-B1CCD82FB77B}" presName="compNode" presStyleCnt="0"/>
      <dgm:spPr/>
    </dgm:pt>
    <dgm:pt modelId="{A94ED50E-E576-43DD-B66A-4E78BB2BFBCD}" type="pres">
      <dgm:prSet presAssocID="{56C64B73-C9B2-4D8A-83D9-B1CCD82FB77B}" presName="dummyConnPt" presStyleCnt="0"/>
      <dgm:spPr/>
    </dgm:pt>
    <dgm:pt modelId="{CE1E4745-F1E2-4996-AC7A-34F69CEBA687}" type="pres">
      <dgm:prSet presAssocID="{56C64B73-C9B2-4D8A-83D9-B1CCD82FB77B}" presName="node" presStyleLbl="node1" presStyleIdx="2" presStyleCnt="8">
        <dgm:presLayoutVars>
          <dgm:bulletEnabled val="1"/>
        </dgm:presLayoutVars>
      </dgm:prSet>
      <dgm:spPr/>
    </dgm:pt>
    <dgm:pt modelId="{3B40E01A-A088-4086-A26F-0583F1290E49}" type="pres">
      <dgm:prSet presAssocID="{620C1A4D-C81E-4C2E-9717-4C3D8A2657E9}" presName="sibTrans" presStyleLbl="bgSibTrans2D1" presStyleIdx="2" presStyleCnt="7"/>
      <dgm:spPr/>
    </dgm:pt>
    <dgm:pt modelId="{41348210-F1CC-4E59-AA05-F4F5D6AE3AFD}" type="pres">
      <dgm:prSet presAssocID="{39819CE0-C3A3-4103-8813-7DF0070EC1F5}" presName="compNode" presStyleCnt="0"/>
      <dgm:spPr/>
    </dgm:pt>
    <dgm:pt modelId="{87722CAB-B60B-41F4-9AC4-E0A0E85CEB45}" type="pres">
      <dgm:prSet presAssocID="{39819CE0-C3A3-4103-8813-7DF0070EC1F5}" presName="dummyConnPt" presStyleCnt="0"/>
      <dgm:spPr/>
    </dgm:pt>
    <dgm:pt modelId="{1C58B3FB-4472-4A74-9D74-27E472DE638A}" type="pres">
      <dgm:prSet presAssocID="{39819CE0-C3A3-4103-8813-7DF0070EC1F5}" presName="node" presStyleLbl="node1" presStyleIdx="3" presStyleCnt="8">
        <dgm:presLayoutVars>
          <dgm:bulletEnabled val="1"/>
        </dgm:presLayoutVars>
      </dgm:prSet>
      <dgm:spPr/>
    </dgm:pt>
    <dgm:pt modelId="{33D81FA9-A766-4C63-B469-69DB84982FBA}" type="pres">
      <dgm:prSet presAssocID="{AA93FA6C-AC21-43BC-9B68-78AC4E52B89B}" presName="sibTrans" presStyleLbl="bgSibTrans2D1" presStyleIdx="3" presStyleCnt="7"/>
      <dgm:spPr/>
    </dgm:pt>
    <dgm:pt modelId="{6B5ED2B1-4344-4CF5-926D-8B2475AD32DA}" type="pres">
      <dgm:prSet presAssocID="{EB0EE19C-95F1-4951-9859-0E2F6D94AA0B}" presName="compNode" presStyleCnt="0"/>
      <dgm:spPr/>
    </dgm:pt>
    <dgm:pt modelId="{2C438716-28E6-453C-95BB-17B6B4B06BDC}" type="pres">
      <dgm:prSet presAssocID="{EB0EE19C-95F1-4951-9859-0E2F6D94AA0B}" presName="dummyConnPt" presStyleCnt="0"/>
      <dgm:spPr/>
    </dgm:pt>
    <dgm:pt modelId="{AA46EEF6-4868-4EA9-ADF1-C68AC5F4FA4E}" type="pres">
      <dgm:prSet presAssocID="{EB0EE19C-95F1-4951-9859-0E2F6D94AA0B}" presName="node" presStyleLbl="node1" presStyleIdx="4" presStyleCnt="8">
        <dgm:presLayoutVars>
          <dgm:bulletEnabled val="1"/>
        </dgm:presLayoutVars>
      </dgm:prSet>
      <dgm:spPr/>
    </dgm:pt>
    <dgm:pt modelId="{1F933DD9-A407-499B-B734-B07E7704A92F}" type="pres">
      <dgm:prSet presAssocID="{F31D5BD9-6EF8-4ADC-AEAC-4018E6BCAF56}" presName="sibTrans" presStyleLbl="bgSibTrans2D1" presStyleIdx="4" presStyleCnt="7"/>
      <dgm:spPr/>
    </dgm:pt>
    <dgm:pt modelId="{5B6D99EC-8479-422F-9CF8-A395870FC0E7}" type="pres">
      <dgm:prSet presAssocID="{48C3D156-AE6E-46C6-95AF-9A05F142A8C5}" presName="compNode" presStyleCnt="0"/>
      <dgm:spPr/>
    </dgm:pt>
    <dgm:pt modelId="{F2087FD7-E461-4F95-B825-ED75584C74CE}" type="pres">
      <dgm:prSet presAssocID="{48C3D156-AE6E-46C6-95AF-9A05F142A8C5}" presName="dummyConnPt" presStyleCnt="0"/>
      <dgm:spPr/>
    </dgm:pt>
    <dgm:pt modelId="{A0D9DB0D-5497-4749-9927-C31422AF151A}" type="pres">
      <dgm:prSet presAssocID="{48C3D156-AE6E-46C6-95AF-9A05F142A8C5}" presName="node" presStyleLbl="node1" presStyleIdx="5" presStyleCnt="8">
        <dgm:presLayoutVars>
          <dgm:bulletEnabled val="1"/>
        </dgm:presLayoutVars>
      </dgm:prSet>
      <dgm:spPr/>
      <dgm:t>
        <a:bodyPr/>
        <a:lstStyle/>
        <a:p>
          <a:endParaRPr lang="en-US"/>
        </a:p>
      </dgm:t>
    </dgm:pt>
    <dgm:pt modelId="{12646587-A192-41D8-B139-C1D0012983AA}" type="pres">
      <dgm:prSet presAssocID="{17124A88-5789-4349-A5DE-737C46047A1B}" presName="sibTrans" presStyleLbl="bgSibTrans2D1" presStyleIdx="5" presStyleCnt="7"/>
      <dgm:spPr/>
    </dgm:pt>
    <dgm:pt modelId="{234529E2-E4A3-4443-942A-1E2EA2226420}" type="pres">
      <dgm:prSet presAssocID="{B637D487-64E9-4F78-892A-072B7484CD1E}" presName="compNode" presStyleCnt="0"/>
      <dgm:spPr/>
    </dgm:pt>
    <dgm:pt modelId="{2E3FF602-EFDE-4480-B72D-10284CB8AE58}" type="pres">
      <dgm:prSet presAssocID="{B637D487-64E9-4F78-892A-072B7484CD1E}" presName="dummyConnPt" presStyleCnt="0"/>
      <dgm:spPr/>
    </dgm:pt>
    <dgm:pt modelId="{D360828C-6675-468A-B81C-D58CDE07B70A}" type="pres">
      <dgm:prSet presAssocID="{B637D487-64E9-4F78-892A-072B7484CD1E}" presName="node" presStyleLbl="node1" presStyleIdx="6" presStyleCnt="8">
        <dgm:presLayoutVars>
          <dgm:bulletEnabled val="1"/>
        </dgm:presLayoutVars>
      </dgm:prSet>
      <dgm:spPr/>
    </dgm:pt>
    <dgm:pt modelId="{C9830ED3-0B69-4E0E-B9B4-6D54DEEA964E}" type="pres">
      <dgm:prSet presAssocID="{7C3021B1-58E0-4C7B-A038-101B8F470315}" presName="sibTrans" presStyleLbl="bgSibTrans2D1" presStyleIdx="6" presStyleCnt="7"/>
      <dgm:spPr/>
    </dgm:pt>
    <dgm:pt modelId="{D408577E-57A5-474D-9FD8-ECB1490DEDCB}" type="pres">
      <dgm:prSet presAssocID="{FA78E03E-1C45-48DD-9A07-8954F9591F9A}" presName="compNode" presStyleCnt="0"/>
      <dgm:spPr/>
    </dgm:pt>
    <dgm:pt modelId="{D9E35878-74E0-4BA3-A149-5EC72773AA0C}" type="pres">
      <dgm:prSet presAssocID="{FA78E03E-1C45-48DD-9A07-8954F9591F9A}" presName="dummyConnPt" presStyleCnt="0"/>
      <dgm:spPr/>
    </dgm:pt>
    <dgm:pt modelId="{143E38C9-0EB6-4DB3-A672-5073CE35C3B5}" type="pres">
      <dgm:prSet presAssocID="{FA78E03E-1C45-48DD-9A07-8954F9591F9A}" presName="node" presStyleLbl="node1" presStyleIdx="7" presStyleCnt="8" custScaleX="137312">
        <dgm:presLayoutVars>
          <dgm:bulletEnabled val="1"/>
        </dgm:presLayoutVars>
      </dgm:prSet>
      <dgm:spPr/>
      <dgm:t>
        <a:bodyPr/>
        <a:lstStyle/>
        <a:p>
          <a:endParaRPr lang="en-US"/>
        </a:p>
      </dgm:t>
    </dgm:pt>
  </dgm:ptLst>
  <dgm:cxnLst>
    <dgm:cxn modelId="{B382C1B4-D605-4B75-8814-DC0280D0F12D}" type="presOf" srcId="{12F9934C-22DB-41C2-9F56-A00697A4792E}" destId="{8D34CB0A-3ADC-4213-8BCA-C04B7FFF05FD}" srcOrd="0" destOrd="0" presId="urn:microsoft.com/office/officeart/2005/8/layout/bProcess4"/>
    <dgm:cxn modelId="{72F019E1-F237-436B-993F-F49202B29B97}" type="presOf" srcId="{48C3D156-AE6E-46C6-95AF-9A05F142A8C5}" destId="{A0D9DB0D-5497-4749-9927-C31422AF151A}" srcOrd="0" destOrd="0" presId="urn:microsoft.com/office/officeart/2005/8/layout/bProcess4"/>
    <dgm:cxn modelId="{FCBAE7BF-5E90-4329-A322-1A6CC7CCDF69}" type="presOf" srcId="{B637D487-64E9-4F78-892A-072B7484CD1E}" destId="{D360828C-6675-468A-B81C-D58CDE07B70A}" srcOrd="0" destOrd="0" presId="urn:microsoft.com/office/officeart/2005/8/layout/bProcess4"/>
    <dgm:cxn modelId="{07CC9BC7-AFAE-47A4-A51B-7BBC7BFBA9D4}" type="presOf" srcId="{17124A88-5789-4349-A5DE-737C46047A1B}" destId="{12646587-A192-41D8-B139-C1D0012983AA}" srcOrd="0" destOrd="0" presId="urn:microsoft.com/office/officeart/2005/8/layout/bProcess4"/>
    <dgm:cxn modelId="{684B4089-0F1C-41D8-B1F8-7CFE4496C598}" type="presOf" srcId="{13BA5EAE-8A48-4B35-8C77-F9D4EF73A4D9}" destId="{BDD007F0-C6CE-4B71-B3D7-6D8A215D76D8}" srcOrd="0" destOrd="0" presId="urn:microsoft.com/office/officeart/2005/8/layout/bProcess4"/>
    <dgm:cxn modelId="{BB38F947-C26E-476B-8FAC-2F7AE68712D5}" type="presOf" srcId="{EB0EE19C-95F1-4951-9859-0E2F6D94AA0B}" destId="{AA46EEF6-4868-4EA9-ADF1-C68AC5F4FA4E}" srcOrd="0" destOrd="0" presId="urn:microsoft.com/office/officeart/2005/8/layout/bProcess4"/>
    <dgm:cxn modelId="{947F3E94-FE8A-47B8-B93B-13A3BE07C96D}" type="presOf" srcId="{7C3021B1-58E0-4C7B-A038-101B8F470315}" destId="{C9830ED3-0B69-4E0E-B9B4-6D54DEEA964E}" srcOrd="0" destOrd="0" presId="urn:microsoft.com/office/officeart/2005/8/layout/bProcess4"/>
    <dgm:cxn modelId="{414C795C-D4FF-4B06-857F-F89A0DB92899}" type="presOf" srcId="{56C64B73-C9B2-4D8A-83D9-B1CCD82FB77B}" destId="{CE1E4745-F1E2-4996-AC7A-34F69CEBA687}" srcOrd="0" destOrd="0" presId="urn:microsoft.com/office/officeart/2005/8/layout/bProcess4"/>
    <dgm:cxn modelId="{4E90173F-AAC0-4520-8BF7-45F1889272CD}" srcId="{952BC307-1336-4EC9-8640-2924ED93A505}" destId="{48C3D156-AE6E-46C6-95AF-9A05F142A8C5}" srcOrd="5" destOrd="0" parTransId="{A94F7B91-6796-4EA9-9BE1-DE05801F04E2}" sibTransId="{17124A88-5789-4349-A5DE-737C46047A1B}"/>
    <dgm:cxn modelId="{0FA32324-9BDC-4B81-BB43-0BF0E873F1FD}" srcId="{952BC307-1336-4EC9-8640-2924ED93A505}" destId="{EB0EE19C-95F1-4951-9859-0E2F6D94AA0B}" srcOrd="4" destOrd="0" parTransId="{0D667CC1-A66B-4E2B-8EFE-4E5741E15EDA}" sibTransId="{F31D5BD9-6EF8-4ADC-AEAC-4018E6BCAF56}"/>
    <dgm:cxn modelId="{B331C974-1AB0-4606-9FAF-AB7C27F470C3}" srcId="{952BC307-1336-4EC9-8640-2924ED93A505}" destId="{B637D487-64E9-4F78-892A-072B7484CD1E}" srcOrd="6" destOrd="0" parTransId="{D74D7CBC-01FE-4282-A095-C70D6413365D}" sibTransId="{7C3021B1-58E0-4C7B-A038-101B8F470315}"/>
    <dgm:cxn modelId="{A33C601E-2C26-4415-99CB-3BC91C858725}" type="presOf" srcId="{39819CE0-C3A3-4103-8813-7DF0070EC1F5}" destId="{1C58B3FB-4472-4A74-9D74-27E472DE638A}" srcOrd="0" destOrd="0" presId="urn:microsoft.com/office/officeart/2005/8/layout/bProcess4"/>
    <dgm:cxn modelId="{52FF148A-3B5D-452D-8B3B-E019320A6466}" srcId="{952BC307-1336-4EC9-8640-2924ED93A505}" destId="{39819CE0-C3A3-4103-8813-7DF0070EC1F5}" srcOrd="3" destOrd="0" parTransId="{3CFBF83E-E8C6-4600-99E9-F7DEF99BB2FB}" sibTransId="{AA93FA6C-AC21-43BC-9B68-78AC4E52B89B}"/>
    <dgm:cxn modelId="{8C45053D-3427-4024-8E5A-5548C799739C}" srcId="{952BC307-1336-4EC9-8640-2924ED93A505}" destId="{56C64B73-C9B2-4D8A-83D9-B1CCD82FB77B}" srcOrd="2" destOrd="0" parTransId="{D0A8D795-C56C-4099-ACEC-ABFE0DA802BB}" sibTransId="{620C1A4D-C81E-4C2E-9717-4C3D8A2657E9}"/>
    <dgm:cxn modelId="{97BB91F0-7E0B-4F4C-B6EB-18F7C9BAB859}" type="presOf" srcId="{AA93FA6C-AC21-43BC-9B68-78AC4E52B89B}" destId="{33D81FA9-A766-4C63-B469-69DB84982FBA}" srcOrd="0" destOrd="0" presId="urn:microsoft.com/office/officeart/2005/8/layout/bProcess4"/>
    <dgm:cxn modelId="{AA559B38-1CEB-4A8D-B61F-B7DC4133EA28}" srcId="{952BC307-1336-4EC9-8640-2924ED93A505}" destId="{13BA5EAE-8A48-4B35-8C77-F9D4EF73A4D9}" srcOrd="0" destOrd="0" parTransId="{FAA90978-A403-43EC-9F4F-1985ADC1952F}" sibTransId="{563A00F8-48F0-4B20-A7FE-BA8857FB9969}"/>
    <dgm:cxn modelId="{7A7F5F05-C9C1-4AA1-BB2F-3084476229A4}" type="presOf" srcId="{FA78E03E-1C45-48DD-9A07-8954F9591F9A}" destId="{143E38C9-0EB6-4DB3-A672-5073CE35C3B5}" srcOrd="0" destOrd="0" presId="urn:microsoft.com/office/officeart/2005/8/layout/bProcess4"/>
    <dgm:cxn modelId="{7FB6E86C-9AEB-4B11-8C29-718C0BA913D0}" type="presOf" srcId="{563A00F8-48F0-4B20-A7FE-BA8857FB9969}" destId="{D7271833-F181-4264-883F-CD42DDAC1D77}" srcOrd="0" destOrd="0" presId="urn:microsoft.com/office/officeart/2005/8/layout/bProcess4"/>
    <dgm:cxn modelId="{A59F9763-24C3-4406-92F7-D224670E651D}" type="presOf" srcId="{620C1A4D-C81E-4C2E-9717-4C3D8A2657E9}" destId="{3B40E01A-A088-4086-A26F-0583F1290E49}" srcOrd="0" destOrd="0" presId="urn:microsoft.com/office/officeart/2005/8/layout/bProcess4"/>
    <dgm:cxn modelId="{1105E06E-C1DC-4545-9DCE-E65C527FC7B2}" srcId="{952BC307-1336-4EC9-8640-2924ED93A505}" destId="{FA78E03E-1C45-48DD-9A07-8954F9591F9A}" srcOrd="7" destOrd="0" parTransId="{3B55179B-D1F2-477D-983C-AEA24495B47F}" sibTransId="{BF087938-D9A0-4639-A979-CE852EF90FD7}"/>
    <dgm:cxn modelId="{2F00AC5F-5E55-4B55-B440-D13151A54263}" type="presOf" srcId="{F31D5BD9-6EF8-4ADC-AEAC-4018E6BCAF56}" destId="{1F933DD9-A407-499B-B734-B07E7704A92F}" srcOrd="0" destOrd="0" presId="urn:microsoft.com/office/officeart/2005/8/layout/bProcess4"/>
    <dgm:cxn modelId="{36B287C3-32EB-4738-848D-91145A65A57D}" type="presOf" srcId="{F624E92E-A3F7-44A0-B26C-0AB95C8FEFB6}" destId="{C9BFDF6A-8E5C-4CC1-8D8B-8DF7127A2AC6}" srcOrd="0" destOrd="0" presId="urn:microsoft.com/office/officeart/2005/8/layout/bProcess4"/>
    <dgm:cxn modelId="{55668832-BFD5-48AE-BEB4-090F45471A06}" srcId="{952BC307-1336-4EC9-8640-2924ED93A505}" destId="{F624E92E-A3F7-44A0-B26C-0AB95C8FEFB6}" srcOrd="1" destOrd="0" parTransId="{C0C6D953-C07E-4986-8F9A-21C62F1E1603}" sibTransId="{12F9934C-22DB-41C2-9F56-A00697A4792E}"/>
    <dgm:cxn modelId="{3B729385-E34E-4C21-9FCF-64AE6A857489}" type="presOf" srcId="{952BC307-1336-4EC9-8640-2924ED93A505}" destId="{2DBCCCF0-A2B4-4D2F-9A8C-21EAD063318B}" srcOrd="0" destOrd="0" presId="urn:microsoft.com/office/officeart/2005/8/layout/bProcess4"/>
    <dgm:cxn modelId="{08807AF9-FC3E-41BF-A833-723744D3A5F7}" type="presParOf" srcId="{2DBCCCF0-A2B4-4D2F-9A8C-21EAD063318B}" destId="{D7245EEC-3F49-4466-B92E-41FE538C7582}" srcOrd="0" destOrd="0" presId="urn:microsoft.com/office/officeart/2005/8/layout/bProcess4"/>
    <dgm:cxn modelId="{4F89E106-0574-4F71-A0CD-827937B54026}" type="presParOf" srcId="{D7245EEC-3F49-4466-B92E-41FE538C7582}" destId="{332DD0D1-C820-4358-928F-FD206A0996EA}" srcOrd="0" destOrd="0" presId="urn:microsoft.com/office/officeart/2005/8/layout/bProcess4"/>
    <dgm:cxn modelId="{AB22731D-6049-42AB-A221-B16B8A5CF615}" type="presParOf" srcId="{D7245EEC-3F49-4466-B92E-41FE538C7582}" destId="{BDD007F0-C6CE-4B71-B3D7-6D8A215D76D8}" srcOrd="1" destOrd="0" presId="urn:microsoft.com/office/officeart/2005/8/layout/bProcess4"/>
    <dgm:cxn modelId="{9AF602A0-A4E1-4F9F-AB4F-82425319EDE2}" type="presParOf" srcId="{2DBCCCF0-A2B4-4D2F-9A8C-21EAD063318B}" destId="{D7271833-F181-4264-883F-CD42DDAC1D77}" srcOrd="1" destOrd="0" presId="urn:microsoft.com/office/officeart/2005/8/layout/bProcess4"/>
    <dgm:cxn modelId="{F812369B-DE3E-4CD7-8EAB-4162C2205C52}" type="presParOf" srcId="{2DBCCCF0-A2B4-4D2F-9A8C-21EAD063318B}" destId="{B9A8AD39-F96C-4F20-ABEC-6A201EC1973D}" srcOrd="2" destOrd="0" presId="urn:microsoft.com/office/officeart/2005/8/layout/bProcess4"/>
    <dgm:cxn modelId="{90373ED0-EA95-44DF-86C5-380BAC4C4ADD}" type="presParOf" srcId="{B9A8AD39-F96C-4F20-ABEC-6A201EC1973D}" destId="{019D69F3-8630-4392-8882-E8040E069666}" srcOrd="0" destOrd="0" presId="urn:microsoft.com/office/officeart/2005/8/layout/bProcess4"/>
    <dgm:cxn modelId="{91CC1575-2EC7-42AF-B1A5-D5FF4A27862E}" type="presParOf" srcId="{B9A8AD39-F96C-4F20-ABEC-6A201EC1973D}" destId="{C9BFDF6A-8E5C-4CC1-8D8B-8DF7127A2AC6}" srcOrd="1" destOrd="0" presId="urn:microsoft.com/office/officeart/2005/8/layout/bProcess4"/>
    <dgm:cxn modelId="{0929A607-6EB2-46DD-8A84-0614DF870F7C}" type="presParOf" srcId="{2DBCCCF0-A2B4-4D2F-9A8C-21EAD063318B}" destId="{8D34CB0A-3ADC-4213-8BCA-C04B7FFF05FD}" srcOrd="3" destOrd="0" presId="urn:microsoft.com/office/officeart/2005/8/layout/bProcess4"/>
    <dgm:cxn modelId="{4CE6A8B0-7434-45D3-ABD8-1E5D0F8DC390}" type="presParOf" srcId="{2DBCCCF0-A2B4-4D2F-9A8C-21EAD063318B}" destId="{1FC4AE27-03C5-4F88-8330-F08720A53929}" srcOrd="4" destOrd="0" presId="urn:microsoft.com/office/officeart/2005/8/layout/bProcess4"/>
    <dgm:cxn modelId="{8221BAA1-6B4C-4E3F-BC73-BF1D76D0FF5D}" type="presParOf" srcId="{1FC4AE27-03C5-4F88-8330-F08720A53929}" destId="{A94ED50E-E576-43DD-B66A-4E78BB2BFBCD}" srcOrd="0" destOrd="0" presId="urn:microsoft.com/office/officeart/2005/8/layout/bProcess4"/>
    <dgm:cxn modelId="{36E4A64F-E989-45B0-B840-21850EA197D9}" type="presParOf" srcId="{1FC4AE27-03C5-4F88-8330-F08720A53929}" destId="{CE1E4745-F1E2-4996-AC7A-34F69CEBA687}" srcOrd="1" destOrd="0" presId="urn:microsoft.com/office/officeart/2005/8/layout/bProcess4"/>
    <dgm:cxn modelId="{388A2AFA-3383-4BCA-A861-96071CF32F81}" type="presParOf" srcId="{2DBCCCF0-A2B4-4D2F-9A8C-21EAD063318B}" destId="{3B40E01A-A088-4086-A26F-0583F1290E49}" srcOrd="5" destOrd="0" presId="urn:microsoft.com/office/officeart/2005/8/layout/bProcess4"/>
    <dgm:cxn modelId="{8138F5FF-F1A9-42F5-BFBE-E52420FABACF}" type="presParOf" srcId="{2DBCCCF0-A2B4-4D2F-9A8C-21EAD063318B}" destId="{41348210-F1CC-4E59-AA05-F4F5D6AE3AFD}" srcOrd="6" destOrd="0" presId="urn:microsoft.com/office/officeart/2005/8/layout/bProcess4"/>
    <dgm:cxn modelId="{F2A96BBB-C349-4EAE-8560-03AA4DB59F81}" type="presParOf" srcId="{41348210-F1CC-4E59-AA05-F4F5D6AE3AFD}" destId="{87722CAB-B60B-41F4-9AC4-E0A0E85CEB45}" srcOrd="0" destOrd="0" presId="urn:microsoft.com/office/officeart/2005/8/layout/bProcess4"/>
    <dgm:cxn modelId="{A6DA40B6-81DC-457D-A09B-144ECAFA40B5}" type="presParOf" srcId="{41348210-F1CC-4E59-AA05-F4F5D6AE3AFD}" destId="{1C58B3FB-4472-4A74-9D74-27E472DE638A}" srcOrd="1" destOrd="0" presId="urn:microsoft.com/office/officeart/2005/8/layout/bProcess4"/>
    <dgm:cxn modelId="{914ABF84-7B82-4140-A2E2-528083A32317}" type="presParOf" srcId="{2DBCCCF0-A2B4-4D2F-9A8C-21EAD063318B}" destId="{33D81FA9-A766-4C63-B469-69DB84982FBA}" srcOrd="7" destOrd="0" presId="urn:microsoft.com/office/officeart/2005/8/layout/bProcess4"/>
    <dgm:cxn modelId="{37EC2D1B-555E-40AB-94B3-8EEFFEDAD41B}" type="presParOf" srcId="{2DBCCCF0-A2B4-4D2F-9A8C-21EAD063318B}" destId="{6B5ED2B1-4344-4CF5-926D-8B2475AD32DA}" srcOrd="8" destOrd="0" presId="urn:microsoft.com/office/officeart/2005/8/layout/bProcess4"/>
    <dgm:cxn modelId="{1C9808CD-1B9D-47C7-BB75-462465433EC4}" type="presParOf" srcId="{6B5ED2B1-4344-4CF5-926D-8B2475AD32DA}" destId="{2C438716-28E6-453C-95BB-17B6B4B06BDC}" srcOrd="0" destOrd="0" presId="urn:microsoft.com/office/officeart/2005/8/layout/bProcess4"/>
    <dgm:cxn modelId="{C27B1AFB-E658-44F2-A923-18D8C2C55624}" type="presParOf" srcId="{6B5ED2B1-4344-4CF5-926D-8B2475AD32DA}" destId="{AA46EEF6-4868-4EA9-ADF1-C68AC5F4FA4E}" srcOrd="1" destOrd="0" presId="urn:microsoft.com/office/officeart/2005/8/layout/bProcess4"/>
    <dgm:cxn modelId="{CEF59D97-624A-45AD-82B3-9E030C78D481}" type="presParOf" srcId="{2DBCCCF0-A2B4-4D2F-9A8C-21EAD063318B}" destId="{1F933DD9-A407-499B-B734-B07E7704A92F}" srcOrd="9" destOrd="0" presId="urn:microsoft.com/office/officeart/2005/8/layout/bProcess4"/>
    <dgm:cxn modelId="{A631FF47-F02A-4603-85F9-C16EEB56FF99}" type="presParOf" srcId="{2DBCCCF0-A2B4-4D2F-9A8C-21EAD063318B}" destId="{5B6D99EC-8479-422F-9CF8-A395870FC0E7}" srcOrd="10" destOrd="0" presId="urn:microsoft.com/office/officeart/2005/8/layout/bProcess4"/>
    <dgm:cxn modelId="{B23206CB-6338-4F51-91F7-5A43AE1227CB}" type="presParOf" srcId="{5B6D99EC-8479-422F-9CF8-A395870FC0E7}" destId="{F2087FD7-E461-4F95-B825-ED75584C74CE}" srcOrd="0" destOrd="0" presId="urn:microsoft.com/office/officeart/2005/8/layout/bProcess4"/>
    <dgm:cxn modelId="{486A1D34-12B5-459B-A11E-80CF4DEDBC5E}" type="presParOf" srcId="{5B6D99EC-8479-422F-9CF8-A395870FC0E7}" destId="{A0D9DB0D-5497-4749-9927-C31422AF151A}" srcOrd="1" destOrd="0" presId="urn:microsoft.com/office/officeart/2005/8/layout/bProcess4"/>
    <dgm:cxn modelId="{E8A50D50-82BD-4CC6-ABE5-A73552EBF652}" type="presParOf" srcId="{2DBCCCF0-A2B4-4D2F-9A8C-21EAD063318B}" destId="{12646587-A192-41D8-B139-C1D0012983AA}" srcOrd="11" destOrd="0" presId="urn:microsoft.com/office/officeart/2005/8/layout/bProcess4"/>
    <dgm:cxn modelId="{293E1243-FE7E-412F-96C9-EAF04D2F023C}" type="presParOf" srcId="{2DBCCCF0-A2B4-4D2F-9A8C-21EAD063318B}" destId="{234529E2-E4A3-4443-942A-1E2EA2226420}" srcOrd="12" destOrd="0" presId="urn:microsoft.com/office/officeart/2005/8/layout/bProcess4"/>
    <dgm:cxn modelId="{6BA3A23B-EE74-440F-B92B-0E2D34C97A2E}" type="presParOf" srcId="{234529E2-E4A3-4443-942A-1E2EA2226420}" destId="{2E3FF602-EFDE-4480-B72D-10284CB8AE58}" srcOrd="0" destOrd="0" presId="urn:microsoft.com/office/officeart/2005/8/layout/bProcess4"/>
    <dgm:cxn modelId="{9666FDDB-957D-4A01-AE46-9CF782FE76E8}" type="presParOf" srcId="{234529E2-E4A3-4443-942A-1E2EA2226420}" destId="{D360828C-6675-468A-B81C-D58CDE07B70A}" srcOrd="1" destOrd="0" presId="urn:microsoft.com/office/officeart/2005/8/layout/bProcess4"/>
    <dgm:cxn modelId="{F2FA0463-4A53-4920-BC09-335D1DCC8D23}" type="presParOf" srcId="{2DBCCCF0-A2B4-4D2F-9A8C-21EAD063318B}" destId="{C9830ED3-0B69-4E0E-B9B4-6D54DEEA964E}" srcOrd="13" destOrd="0" presId="urn:microsoft.com/office/officeart/2005/8/layout/bProcess4"/>
    <dgm:cxn modelId="{7C68318B-D96C-4F65-979E-FB9989264F9B}" type="presParOf" srcId="{2DBCCCF0-A2B4-4D2F-9A8C-21EAD063318B}" destId="{D408577E-57A5-474D-9FD8-ECB1490DEDCB}" srcOrd="14" destOrd="0" presId="urn:microsoft.com/office/officeart/2005/8/layout/bProcess4"/>
    <dgm:cxn modelId="{16EC40E4-843D-4F9A-8720-CB72D19DD63C}" type="presParOf" srcId="{D408577E-57A5-474D-9FD8-ECB1490DEDCB}" destId="{D9E35878-74E0-4BA3-A149-5EC72773AA0C}" srcOrd="0" destOrd="0" presId="urn:microsoft.com/office/officeart/2005/8/layout/bProcess4"/>
    <dgm:cxn modelId="{BD1DA31F-274B-4596-A231-791A88F03754}" type="presParOf" srcId="{D408577E-57A5-474D-9FD8-ECB1490DEDCB}" destId="{143E38C9-0EB6-4DB3-A672-5073CE35C3B5}" srcOrd="1" destOrd="0" presId="urn:microsoft.com/office/officeart/2005/8/layout/bProcess4"/>
  </dgm:cxnLst>
  <dgm:bg>
    <a:solidFill>
      <a:srgbClr val="00B050"/>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71833-F181-4264-883F-CD42DDAC1D77}">
      <dsp:nvSpPr>
        <dsp:cNvPr id="0" name=""/>
        <dsp:cNvSpPr/>
      </dsp:nvSpPr>
      <dsp:spPr>
        <a:xfrm rot="5400000">
          <a:off x="1075852" y="634465"/>
          <a:ext cx="988311"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D007F0-C6CE-4B71-B3D7-6D8A215D76D8}">
      <dsp:nvSpPr>
        <dsp:cNvPr id="0" name=""/>
        <dsp:cNvSpPr/>
      </dsp:nvSpPr>
      <dsp:spPr>
        <a:xfrm>
          <a:off x="1301856" y="1731"/>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Sprint1</a:t>
          </a:r>
          <a:endParaRPr lang="en-US" sz="1600" kern="1200" dirty="0"/>
        </a:p>
      </dsp:txBody>
      <dsp:txXfrm>
        <a:off x="1325154" y="25029"/>
        <a:ext cx="1279156" cy="748855"/>
      </dsp:txXfrm>
    </dsp:sp>
    <dsp:sp modelId="{8D34CB0A-3ADC-4213-8BCA-C04B7FFF05FD}">
      <dsp:nvSpPr>
        <dsp:cNvPr id="0" name=""/>
        <dsp:cNvSpPr/>
      </dsp:nvSpPr>
      <dsp:spPr>
        <a:xfrm rot="5400000">
          <a:off x="1075852" y="1628779"/>
          <a:ext cx="988311"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FDF6A-8E5C-4CC1-8D8B-8DF7127A2AC6}">
      <dsp:nvSpPr>
        <dsp:cNvPr id="0" name=""/>
        <dsp:cNvSpPr/>
      </dsp:nvSpPr>
      <dsp:spPr>
        <a:xfrm>
          <a:off x="1301856" y="996045"/>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Sprint2</a:t>
          </a:r>
          <a:endParaRPr lang="en-US" sz="1600" kern="1200" dirty="0"/>
        </a:p>
      </dsp:txBody>
      <dsp:txXfrm>
        <a:off x="1325154" y="1019343"/>
        <a:ext cx="1279156" cy="748855"/>
      </dsp:txXfrm>
    </dsp:sp>
    <dsp:sp modelId="{3B40E01A-A088-4086-A26F-0583F1290E49}">
      <dsp:nvSpPr>
        <dsp:cNvPr id="0" name=""/>
        <dsp:cNvSpPr/>
      </dsp:nvSpPr>
      <dsp:spPr>
        <a:xfrm>
          <a:off x="1573009" y="2125936"/>
          <a:ext cx="1757247"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1E4745-F1E2-4996-AC7A-34F69CEBA687}">
      <dsp:nvSpPr>
        <dsp:cNvPr id="0" name=""/>
        <dsp:cNvSpPr/>
      </dsp:nvSpPr>
      <dsp:spPr>
        <a:xfrm>
          <a:off x="1301856" y="1990359"/>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Sprint3</a:t>
          </a:r>
          <a:endParaRPr lang="en-US" sz="1600" kern="1200" dirty="0"/>
        </a:p>
      </dsp:txBody>
      <dsp:txXfrm>
        <a:off x="1325154" y="2013657"/>
        <a:ext cx="1279156" cy="748855"/>
      </dsp:txXfrm>
    </dsp:sp>
    <dsp:sp modelId="{33D81FA9-A766-4C63-B469-69DB84982FBA}">
      <dsp:nvSpPr>
        <dsp:cNvPr id="0" name=""/>
        <dsp:cNvSpPr/>
      </dsp:nvSpPr>
      <dsp:spPr>
        <a:xfrm rot="16200000">
          <a:off x="2839103" y="1628779"/>
          <a:ext cx="988311"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58B3FB-4472-4A74-9D74-27E472DE638A}">
      <dsp:nvSpPr>
        <dsp:cNvPr id="0" name=""/>
        <dsp:cNvSpPr/>
      </dsp:nvSpPr>
      <dsp:spPr>
        <a:xfrm>
          <a:off x="3065106" y="1990359"/>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Sprint4</a:t>
          </a:r>
          <a:endParaRPr lang="en-US" sz="1600" kern="1200" dirty="0"/>
        </a:p>
      </dsp:txBody>
      <dsp:txXfrm>
        <a:off x="3088404" y="2013657"/>
        <a:ext cx="1279156" cy="748855"/>
      </dsp:txXfrm>
    </dsp:sp>
    <dsp:sp modelId="{1F933DD9-A407-499B-B734-B07E7704A92F}">
      <dsp:nvSpPr>
        <dsp:cNvPr id="0" name=""/>
        <dsp:cNvSpPr/>
      </dsp:nvSpPr>
      <dsp:spPr>
        <a:xfrm rot="16200000">
          <a:off x="2839103" y="634465"/>
          <a:ext cx="988311"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6EEF6-4868-4EA9-ADF1-C68AC5F4FA4E}">
      <dsp:nvSpPr>
        <dsp:cNvPr id="0" name=""/>
        <dsp:cNvSpPr/>
      </dsp:nvSpPr>
      <dsp:spPr>
        <a:xfrm>
          <a:off x="3065106" y="996045"/>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Sprint5</a:t>
          </a:r>
          <a:endParaRPr lang="en-US" sz="1600" kern="1200" dirty="0"/>
        </a:p>
      </dsp:txBody>
      <dsp:txXfrm>
        <a:off x="3088404" y="1019343"/>
        <a:ext cx="1279156" cy="748855"/>
      </dsp:txXfrm>
    </dsp:sp>
    <dsp:sp modelId="{12646587-A192-41D8-B139-C1D0012983AA}">
      <dsp:nvSpPr>
        <dsp:cNvPr id="0" name=""/>
        <dsp:cNvSpPr/>
      </dsp:nvSpPr>
      <dsp:spPr>
        <a:xfrm>
          <a:off x="3336260" y="137308"/>
          <a:ext cx="2004579"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D9DB0D-5497-4749-9927-C31422AF151A}">
      <dsp:nvSpPr>
        <dsp:cNvPr id="0" name=""/>
        <dsp:cNvSpPr/>
      </dsp:nvSpPr>
      <dsp:spPr>
        <a:xfrm>
          <a:off x="3065106" y="1731"/>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Sprint6</a:t>
          </a:r>
          <a:endParaRPr lang="en-US" sz="1600" kern="1200" dirty="0"/>
        </a:p>
      </dsp:txBody>
      <dsp:txXfrm>
        <a:off x="3088404" y="25029"/>
        <a:ext cx="1279156" cy="748855"/>
      </dsp:txXfrm>
    </dsp:sp>
    <dsp:sp modelId="{C9830ED3-0B69-4E0E-B9B4-6D54DEEA964E}">
      <dsp:nvSpPr>
        <dsp:cNvPr id="0" name=""/>
        <dsp:cNvSpPr/>
      </dsp:nvSpPr>
      <dsp:spPr>
        <a:xfrm rot="5400000">
          <a:off x="4849685" y="634465"/>
          <a:ext cx="988311" cy="11931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60828C-6675-468A-B81C-D58CDE07B70A}">
      <dsp:nvSpPr>
        <dsp:cNvPr id="0" name=""/>
        <dsp:cNvSpPr/>
      </dsp:nvSpPr>
      <dsp:spPr>
        <a:xfrm>
          <a:off x="5075689" y="1731"/>
          <a:ext cx="1325752"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Sprint7</a:t>
          </a:r>
          <a:endParaRPr lang="en-US" sz="1600" kern="1200" dirty="0"/>
        </a:p>
      </dsp:txBody>
      <dsp:txXfrm>
        <a:off x="5098987" y="25029"/>
        <a:ext cx="1279156" cy="748855"/>
      </dsp:txXfrm>
    </dsp:sp>
    <dsp:sp modelId="{143E38C9-0EB6-4DB3-A672-5073CE35C3B5}">
      <dsp:nvSpPr>
        <dsp:cNvPr id="0" name=""/>
        <dsp:cNvSpPr/>
      </dsp:nvSpPr>
      <dsp:spPr>
        <a:xfrm>
          <a:off x="4828356" y="996045"/>
          <a:ext cx="1820416" cy="7954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Release Sprint /Hardening Sprint</a:t>
          </a:r>
          <a:endParaRPr lang="en-US" sz="1600" kern="1200" dirty="0"/>
        </a:p>
      </dsp:txBody>
      <dsp:txXfrm>
        <a:off x="4851654" y="1019343"/>
        <a:ext cx="1773820" cy="74885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5912518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W._Edwards_Dem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Walter_A._Shewhart"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348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486635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46" name="Shape 8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52111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04819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3" name="Shape 8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988427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9347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9" name="Shape 8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142640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95" name="Shape 8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80914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01" name="Shape 9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196296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07" name="Shape 9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9987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13" name="Shape 9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954361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19" name="Shape 9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9814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64741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25" name="Shape 9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48256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1" name="Shape 9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55407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2499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1" name="Shape 1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76334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Shape 127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7" name="Shape 1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87428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84" name="Shape 1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179682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Shape 12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95" name="Shape 1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51178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134225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464159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Shape 130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1" name="Shape 1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2662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r>
              <a:rPr lang="en-US" dirty="0" smtClean="0"/>
              <a:t>Plan Do Study Act, </a:t>
            </a:r>
            <a:r>
              <a:rPr lang="en-IN" b="1" u="none" dirty="0" smtClean="0">
                <a:hlinkClick r:id="rId3" tooltip="W. Edwards Deming"/>
              </a:rPr>
              <a:t>Deming</a:t>
            </a:r>
            <a:r>
              <a:rPr lang="en-IN" b="1" dirty="0" smtClean="0"/>
              <a:t> circle</a:t>
            </a:r>
            <a:r>
              <a:rPr lang="en-IN" dirty="0" smtClean="0"/>
              <a:t>/</a:t>
            </a:r>
            <a:r>
              <a:rPr lang="en-IN" b="1" dirty="0" smtClean="0"/>
              <a:t>cycle</a:t>
            </a:r>
            <a:r>
              <a:rPr lang="en-IN" dirty="0" smtClean="0"/>
              <a:t>/</a:t>
            </a:r>
            <a:r>
              <a:rPr lang="en-IN" b="1" dirty="0" smtClean="0"/>
              <a:t>wheel</a:t>
            </a:r>
            <a:r>
              <a:rPr lang="en-IN" dirty="0" smtClean="0"/>
              <a:t>, </a:t>
            </a:r>
            <a:r>
              <a:rPr lang="en-IN" b="1" dirty="0" err="1" smtClean="0">
                <a:hlinkClick r:id="rId4" tooltip="Walter A. Shewhart"/>
              </a:rPr>
              <a:t>Shewhart</a:t>
            </a:r>
            <a:r>
              <a:rPr lang="en-IN" b="1" dirty="0" smtClean="0"/>
              <a:t> cycle</a:t>
            </a:r>
            <a:r>
              <a:rPr lang="en-IN" dirty="0" smtClean="0"/>
              <a:t>, </a:t>
            </a:r>
            <a:r>
              <a:rPr lang="en-IN" b="1" dirty="0" smtClean="0"/>
              <a:t>control circle</a:t>
            </a:r>
            <a:r>
              <a:rPr lang="en-IN" dirty="0" smtClean="0"/>
              <a:t>/</a:t>
            </a:r>
            <a:r>
              <a:rPr lang="en-IN" b="1" dirty="0" smtClean="0"/>
              <a:t>cycle</a:t>
            </a:r>
            <a:endParaRPr dirty="0"/>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806541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7" name="Shape 1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677632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387620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Shape 13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20" name="Shape 1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6832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Shape 13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26" name="Shape 1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650976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Shape 133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2" name="Shape 13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530111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071620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61464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396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64D07-460C-45EA-B9A8-6FBB2CFBA602}" type="slidenum">
              <a:rPr lang="en-US" altLang="en-US" sz="1300" smtClean="0">
                <a:latin typeface="Arial" panose="020B0604020202020204" pitchFamily="34" charset="0"/>
              </a:rPr>
              <a:pPr>
                <a:spcBef>
                  <a:spcPct val="0"/>
                </a:spcBef>
                <a:buClrTx/>
                <a:buFontTx/>
                <a:buNone/>
              </a:pPr>
              <a:t>127</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5935427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457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E6653B-4C4E-47A6-8729-4714E84293B3}" type="slidenum">
              <a:rPr lang="en-US" altLang="en-US" sz="1300" smtClean="0">
                <a:latin typeface="Arial" panose="020B0604020202020204" pitchFamily="34" charset="0"/>
              </a:rPr>
              <a:pPr>
                <a:spcBef>
                  <a:spcPct val="0"/>
                </a:spcBef>
                <a:buClrTx/>
                <a:buFontTx/>
                <a:buNone/>
              </a:pPr>
              <a:t>128</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7370614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4986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3670FB-8A02-4A06-8E75-10918B101C34}" type="slidenum">
              <a:rPr lang="en-US" altLang="en-US" sz="1300" smtClean="0">
                <a:latin typeface="Arial" panose="020B0604020202020204" pitchFamily="34" charset="0"/>
              </a:rPr>
              <a:pPr>
                <a:spcBef>
                  <a:spcPct val="0"/>
                </a:spcBef>
                <a:buClrTx/>
                <a:buFontTx/>
                <a:buNone/>
              </a:pPr>
              <a:t>129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387952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927169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84732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6624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547207-93D4-4A08-A369-28499D27F67E}" type="slidenum">
              <a:rPr lang="en-US" altLang="en-US" sz="1300" smtClean="0">
                <a:latin typeface="Arial" panose="020B0604020202020204" pitchFamily="34" charset="0"/>
              </a:rPr>
              <a:pPr>
                <a:spcBef>
                  <a:spcPct val="0"/>
                </a:spcBef>
                <a:buClrTx/>
                <a:buFontTx/>
                <a:buNone/>
              </a:pPr>
              <a:t>131</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833221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5190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0AD03D-97C3-4161-9F6E-9EF55576B614}" type="slidenum">
              <a:rPr lang="en-US" altLang="en-US" sz="1300" smtClean="0">
                <a:latin typeface="Arial" panose="020B0604020202020204" pitchFamily="34" charset="0"/>
              </a:rPr>
              <a:pPr>
                <a:spcBef>
                  <a:spcPct val="0"/>
                </a:spcBef>
                <a:buClrTx/>
                <a:buFontTx/>
                <a:buNone/>
              </a:pPr>
              <a:t>132</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7340848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12249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88772"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E4E49-7A35-418A-80DE-850D37ABF857}" type="slidenum">
              <a:rPr lang="en-US" altLang="en-US" sz="1300" smtClean="0">
                <a:latin typeface="Arial" panose="020B0604020202020204" pitchFamily="34" charset="0"/>
              </a:rPr>
              <a:pPr>
                <a:spcBef>
                  <a:spcPct val="0"/>
                </a:spcBef>
                <a:buClrTx/>
                <a:buFontTx/>
                <a:buNone/>
              </a:pPr>
              <a:t>134</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0172910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8672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99760BD-30E7-41DE-B4A7-95331EC48B31}" type="slidenum">
              <a:rPr lang="en-US" altLang="en-US" sz="1300" smtClean="0">
                <a:latin typeface="Arial" panose="020B0604020202020204" pitchFamily="34" charset="0"/>
              </a:rPr>
              <a:pPr>
                <a:spcBef>
                  <a:spcPct val="0"/>
                </a:spcBef>
                <a:buClrTx/>
                <a:buFontTx/>
                <a:buNone/>
              </a:pPr>
              <a:t>135</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7192157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a:ln/>
        </p:spPr>
      </p:sp>
      <p:sp>
        <p:nvSpPr>
          <p:cNvPr id="356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5635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0920D3-3A93-48BE-9153-3A6598B9DDDD}" type="slidenum">
              <a:rPr lang="en-US" altLang="en-US" sz="1300" smtClean="0">
                <a:latin typeface="Arial" panose="020B0604020202020204" pitchFamily="34" charset="0"/>
              </a:rPr>
              <a:pPr>
                <a:spcBef>
                  <a:spcPct val="0"/>
                </a:spcBef>
                <a:buClrTx/>
                <a:buFontTx/>
                <a:buNone/>
              </a:pPr>
              <a:t>136</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1176578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468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279A4D-9681-4DD8-BAE8-DC348CC7E71F}" type="slidenum">
              <a:rPr lang="en-US" altLang="en-US" sz="1300" smtClean="0">
                <a:latin typeface="Arial" panose="020B0604020202020204" pitchFamily="34" charset="0"/>
              </a:rPr>
              <a:pPr>
                <a:spcBef>
                  <a:spcPct val="0"/>
                </a:spcBef>
                <a:buClrTx/>
                <a:buFontTx/>
                <a:buNone/>
              </a:pPr>
              <a:t>137</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5063618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4886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B630EB-4B1B-4456-8212-8CFF7E1312D2}" type="slidenum">
              <a:rPr lang="en-US" altLang="en-US" sz="1300" smtClean="0">
                <a:latin typeface="Arial" panose="020B0604020202020204" pitchFamily="34" charset="0"/>
              </a:rPr>
              <a:pPr>
                <a:spcBef>
                  <a:spcPct val="0"/>
                </a:spcBef>
                <a:buClrTx/>
                <a:buFontTx/>
                <a:buNone/>
              </a:pPr>
              <a:t>138</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988781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5091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0FF4194-6606-46BE-97E1-D2106AC96B40}" type="slidenum">
              <a:rPr lang="en-US" altLang="en-US" sz="1300" smtClean="0">
                <a:latin typeface="Arial" panose="020B0604020202020204" pitchFamily="34" charset="0"/>
              </a:rPr>
              <a:pPr>
                <a:spcBef>
                  <a:spcPct val="0"/>
                </a:spcBef>
                <a:buClrTx/>
                <a:buFontTx/>
                <a:buNone/>
              </a:pPr>
              <a:t>139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633994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465610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529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02440D-87AC-4371-83D2-73A50281BF76}" type="slidenum">
              <a:rPr lang="en-US" altLang="en-US" sz="1300" smtClean="0">
                <a:latin typeface="Arial" panose="020B0604020202020204" pitchFamily="34" charset="0"/>
              </a:rPr>
              <a:pPr>
                <a:spcBef>
                  <a:spcPct val="0"/>
                </a:spcBef>
                <a:buClrTx/>
                <a:buFontTx/>
                <a:buNone/>
              </a:pPr>
              <a:t>140</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5969234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D817E8-D404-4071-A3E7-F359F98708A8}" type="slidenum">
              <a:rPr lang="en-US" altLang="en-US" sz="1300" smtClean="0">
                <a:latin typeface="Arial" panose="020B0604020202020204" pitchFamily="34" charset="0"/>
              </a:rPr>
              <a:pPr>
                <a:spcBef>
                  <a:spcPct val="0"/>
                </a:spcBef>
                <a:buClrTx/>
                <a:buFontTx/>
                <a:buNone/>
              </a:pPr>
              <a:t>141</a:t>
            </a:fld>
            <a:endParaRPr lang="en-US" altLang="en-US" sz="1300" smtClean="0">
              <a:latin typeface="Arial" panose="020B0604020202020204" pitchFamily="34" charset="0"/>
            </a:endParaRPr>
          </a:p>
        </p:txBody>
      </p:sp>
      <p:sp>
        <p:nvSpPr>
          <p:cNvPr id="763909" name="Rectangle 2"/>
          <p:cNvSpPr>
            <a:spLocks noGrp="1" noRot="1" noChangeAspect="1" noChangeArrowheads="1" noTextEdit="1"/>
          </p:cNvSpPr>
          <p:nvPr>
            <p:ph type="sldImg"/>
          </p:nvPr>
        </p:nvSpPr>
        <p:spPr>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484135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63067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7" name="Shape 9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950900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43" name="Shape 9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340395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22" name="Shape 1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877827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7" name="Shape 1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200996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Shape 125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53" name="Shape 1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7899048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59" name="Shape 1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9966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Shape 12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65" name="Shape 1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32248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397749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926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Shape 13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44" name="Shape 1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97187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Shape 135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51" name="Shape 13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43600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0" name="Shape 1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30407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Shape 13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5" name="Shape 1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408961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Shape 136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0" name="Shape 1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089497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Shape 1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8" name="Shape 1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189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64923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40461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9092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567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3472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8029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41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399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782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8230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666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0245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1098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6818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39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2655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0675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28496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4472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25665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23518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7633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385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65590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54714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386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22347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12516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3587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7D79D-D64F-4BC8-864A-82F5F513A2A3}" type="slidenum">
              <a:rPr lang="en-US" altLang="en-US" sz="1300" smtClean="0">
                <a:latin typeface="Arial" panose="020B0604020202020204" pitchFamily="34" charset="0"/>
              </a:rPr>
              <a:pPr>
                <a:spcBef>
                  <a:spcPct val="0"/>
                </a:spcBef>
                <a:buClrTx/>
                <a:buFontTx/>
                <a:buNone/>
              </a:pPr>
              <a:t>41</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981503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420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523703-1D18-4ACB-866C-DF939037295C}" type="slidenum">
              <a:rPr lang="en-US" altLang="en-US" sz="1300" smtClean="0">
                <a:latin typeface="Arial" panose="020B0604020202020204" pitchFamily="34" charset="0"/>
              </a:rPr>
              <a:pPr>
                <a:spcBef>
                  <a:spcPct val="0"/>
                </a:spcBef>
                <a:buClrTx/>
                <a:buFontTx/>
                <a:buNone/>
              </a:pPr>
              <a:t>42</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653358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72142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4243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7628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65140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17543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5738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4072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1220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877102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26067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3054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13493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3258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6820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4762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16" name="Shape 4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06965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8073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9527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2258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37370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09" name="Shape 5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2421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202488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577398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10308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52" name="Shape 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726267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10" name="Shape 6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0809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20" name="Shape 6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1577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476608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03010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257180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8" name="Shape 6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847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44" name="Shape 6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166411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50" name="Shape 6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300240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56" name="Shape 6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93910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Shape 6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65" name="Shape 6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780287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73" name="Shape 6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11918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79" name="Shape 6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817725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86" name="Shape 6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788763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2" name="Shape 6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2417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8" name="Shape 6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3092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641438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Shape 70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354204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09" name="Shape 7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02511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14" name="Shape 7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946749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19" name="Shape 7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24564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24" name="Shape 7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683683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29" name="Shape 7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52624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665654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39" name="Shape 7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544487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44" name="Shape 7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3529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49" name="Shape 7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216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30642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54" name="Shape 7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748205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59" name="Shape 7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331181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65" name="Shape 7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7087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71" name="Shape 7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939100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332622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05" name="Shape 8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672005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14" name="Shape 8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291917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0" name="Shape 8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10502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7" name="Shape 8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71751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Shape 83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40" name="Shape 8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175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4766" y="2481944"/>
            <a:ext cx="7942217" cy="1267097"/>
          </a:xfrm>
          <a:solidFill>
            <a:srgbClr val="00B0F0"/>
          </a:solidFill>
        </p:spPr>
        <p:txBody>
          <a:bodyPr/>
          <a:lstStyle>
            <a:lvl1pPr algn="ctr">
              <a:defRPr sz="4800">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742978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4" name="Title 3"/>
          <p:cNvSpPr>
            <a:spLocks noGrp="1"/>
          </p:cNvSpPr>
          <p:nvPr>
            <p:ph type="title"/>
          </p:nvPr>
        </p:nvSpPr>
        <p:spPr>
          <a:xfrm>
            <a:off x="0" y="0"/>
            <a:ext cx="9144000" cy="701447"/>
          </a:xfrm>
        </p:spPr>
        <p:txBody>
          <a:bodyPr/>
          <a:lstStyle>
            <a:lvl1pPr algn="ctr">
              <a:defRPr sz="2800" b="1"/>
            </a:lvl1pPr>
          </a:lstStyle>
          <a:p>
            <a:r>
              <a:rPr lang="en-US" smtClean="0"/>
              <a:t>Click to edit Master title style</a:t>
            </a:r>
            <a:endParaRPr lang="en-US"/>
          </a:p>
        </p:txBody>
      </p:sp>
      <p:sp>
        <p:nvSpPr>
          <p:cNvPr id="8" name="Content Placeholder 7"/>
          <p:cNvSpPr>
            <a:spLocks noGrp="1"/>
          </p:cNvSpPr>
          <p:nvPr>
            <p:ph sz="quarter" idx="10"/>
          </p:nvPr>
        </p:nvSpPr>
        <p:spPr>
          <a:xfrm>
            <a:off x="571500" y="1005840"/>
            <a:ext cx="8001000" cy="5277394"/>
          </a:xfrm>
          <a:solidFill>
            <a:srgbClr val="92D050"/>
          </a:solidFill>
        </p:spPr>
        <p:txBody>
          <a:bodyPr/>
          <a:lstStyle>
            <a:lvl1pPr algn="l">
              <a:defRPr sz="1800"/>
            </a:lvl1pPr>
            <a:lvl2pPr algn="l">
              <a:defRPr sz="1800"/>
            </a:lvl2pPr>
            <a:lvl3pPr algn="l">
              <a:defRPr sz="1800"/>
            </a:lvl3pPr>
            <a:lvl4pPr algn="l">
              <a:defRPr sz="1800"/>
            </a:lvl4pPr>
            <a:lvl5pPr algn="l">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1663" y="992778"/>
            <a:ext cx="8032750" cy="5290456"/>
          </a:xfrm>
        </p:spPr>
        <p:txBody>
          <a:bodyPr/>
          <a:lstStyle>
            <a:lvl1pPr marL="342900" indent="-342900" algn="l">
              <a:buFont typeface="Arial" panose="020B0604020202020204" pitchFamily="34" charset="0"/>
              <a:buChar char="•"/>
              <a:defRPr sz="2000"/>
            </a:lvl1pPr>
            <a:lvl2pPr marL="800100" indent="-342900" algn="l">
              <a:buFont typeface="Arial" panose="020B0604020202020204" pitchFamily="34" charset="0"/>
              <a:buChar char="•"/>
              <a:defRPr sz="2000"/>
            </a:lvl2pPr>
            <a:lvl3pPr marL="1257300" indent="-342900" algn="l">
              <a:buFont typeface="Arial" panose="020B0604020202020204" pitchFamily="34" charset="0"/>
              <a:buChar char="•"/>
              <a:defRPr sz="2000"/>
            </a:lvl3pPr>
            <a:lvl4pPr marL="1714500" indent="-342900" algn="l">
              <a:buFont typeface="Arial" panose="020B0604020202020204" pitchFamily="34" charset="0"/>
              <a:buChar char="•"/>
              <a:defRPr sz="2000"/>
            </a:lvl4pPr>
            <a:lvl5pPr marL="2171700" indent="-342900" algn="l">
              <a:buFont typeface="Arial" panose="020B0604020202020204" pitchFamily="34" charset="0"/>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a:xfrm>
            <a:off x="0" y="0"/>
            <a:ext cx="9144000" cy="701447"/>
          </a:xfrm>
        </p:spPr>
        <p:txBody>
          <a:bodyPr/>
          <a:lstStyle>
            <a:lvl1pPr algn="ctr">
              <a:defRPr sz="2800" b="1"/>
            </a:lvl1pPr>
          </a:lstStyle>
          <a:p>
            <a:r>
              <a:rPr lang="en-US" dirty="0" smtClean="0"/>
              <a:t>Click to edit Master title style</a:t>
            </a:r>
            <a:endParaRPr lang="en-US" dirty="0"/>
          </a:p>
        </p:txBody>
      </p:sp>
    </p:spTree>
    <p:extLst>
      <p:ext uri="{BB962C8B-B14F-4D97-AF65-F5344CB8AC3E}">
        <p14:creationId xmlns:p14="http://schemas.microsoft.com/office/powerpoint/2010/main" val="216569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with-Title">
    <p:spTree>
      <p:nvGrpSpPr>
        <p:cNvPr id="1" name="Shape 10"/>
        <p:cNvGrpSpPr/>
        <p:nvPr/>
      </p:nvGrpSpPr>
      <p:grpSpPr>
        <a:xfrm>
          <a:off x="0" y="0"/>
          <a:ext cx="0" cy="0"/>
          <a:chOff x="0" y="0"/>
          <a:chExt cx="0" cy="0"/>
        </a:xfrm>
      </p:grpSpPr>
      <p:sp>
        <p:nvSpPr>
          <p:cNvPr id="2" name="Title 1"/>
          <p:cNvSpPr>
            <a:spLocks noGrp="1"/>
          </p:cNvSpPr>
          <p:nvPr>
            <p:ph type="title"/>
          </p:nvPr>
        </p:nvSpPr>
        <p:spPr>
          <a:xfrm>
            <a:off x="0" y="0"/>
            <a:ext cx="9144000" cy="701447"/>
          </a:xfrm>
        </p:spPr>
        <p:txBody>
          <a:bodyPr/>
          <a:lstStyle>
            <a:lvl1pPr algn="ctr">
              <a:defRPr b="1"/>
            </a:lvl1pPr>
          </a:lstStyle>
          <a:p>
            <a:r>
              <a:rPr lang="en-US" smtClean="0"/>
              <a:t>Click to edit Master title style</a:t>
            </a:r>
            <a:endParaRPr lang="en-US"/>
          </a:p>
        </p:txBody>
      </p:sp>
    </p:spTree>
    <p:extLst>
      <p:ext uri="{BB962C8B-B14F-4D97-AF65-F5344CB8AC3E}">
        <p14:creationId xmlns:p14="http://schemas.microsoft.com/office/powerpoint/2010/main" val="28702769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lvl1pPr algn="ctr">
              <a:defRPr b="1"/>
            </a:lvl1pPr>
          </a:lstStyle>
          <a:p>
            <a:r>
              <a:rPr lang="en-US" smtClean="0"/>
              <a:t>Click to edit Master title style</a:t>
            </a:r>
            <a:endParaRPr lang="en-US"/>
          </a:p>
        </p:txBody>
      </p:sp>
      <p:sp>
        <p:nvSpPr>
          <p:cNvPr id="6" name="Content Placeholder 2"/>
          <p:cNvSpPr>
            <a:spLocks noGrp="1"/>
          </p:cNvSpPr>
          <p:nvPr>
            <p:ph idx="1"/>
          </p:nvPr>
        </p:nvSpPr>
        <p:spPr>
          <a:xfrm>
            <a:off x="548640" y="968830"/>
            <a:ext cx="7985760" cy="5105399"/>
          </a:xfrm>
        </p:spPr>
        <p:txBody>
          <a:bodyPr>
            <a:normAutofit/>
          </a:bodyPr>
          <a:lstStyle>
            <a:lvl1pPr algn="l">
              <a:defRPr sz="2400"/>
            </a:lvl1pPr>
            <a:lvl2pPr algn="l">
              <a:defRPr sz="2400"/>
            </a:lvl2pPr>
            <a:lvl3pPr algn="l">
              <a:defRPr sz="2400"/>
            </a:lvl3pPr>
            <a:lvl4pPr algn="l">
              <a:defRPr sz="2400"/>
            </a:lvl4pPr>
            <a:lvl5pPr algn="l">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a:xfrm>
            <a:off x="8534400" y="6492875"/>
            <a:ext cx="609600" cy="365125"/>
          </a:xfrm>
          <a:prstGeom prst="rect">
            <a:avLst/>
          </a:prstGeom>
        </p:spPr>
        <p:txBody>
          <a:bodyPr/>
          <a:lstStyle>
            <a:lvl1pPr>
              <a:defRPr/>
            </a:lvl1pPr>
          </a:lstStyle>
          <a:p>
            <a:pPr>
              <a:defRPr/>
            </a:pPr>
            <a:fld id="{3D81A188-BDF1-4DD9-87E0-AC06B44E7EF9}" type="slidenum">
              <a:rPr lang="en-US"/>
              <a:pPr>
                <a:defRPr/>
              </a:pPr>
              <a:t>‹#›</a:t>
            </a:fld>
            <a:endParaRPr lang="en-US"/>
          </a:p>
        </p:txBody>
      </p:sp>
    </p:spTree>
    <p:extLst>
      <p:ext uri="{BB962C8B-B14F-4D97-AF65-F5344CB8AC3E}">
        <p14:creationId xmlns:p14="http://schemas.microsoft.com/office/powerpoint/2010/main" val="307464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lvl1pPr algn="ctr">
              <a:defRPr b="1"/>
            </a:lvl1pPr>
          </a:lstStyle>
          <a:p>
            <a:r>
              <a:rPr lang="en-US" dirty="0" smtClean="0"/>
              <a:t>Click to edit Master title style</a:t>
            </a:r>
            <a:endParaRPr lang="en-US" dirty="0"/>
          </a:p>
        </p:txBody>
      </p:sp>
      <p:sp>
        <p:nvSpPr>
          <p:cNvPr id="4" name="Slide Number Placeholder 5"/>
          <p:cNvSpPr>
            <a:spLocks noGrp="1"/>
          </p:cNvSpPr>
          <p:nvPr>
            <p:ph type="sldNum" sz="quarter" idx="14"/>
          </p:nvPr>
        </p:nvSpPr>
        <p:spPr>
          <a:xfrm>
            <a:off x="8534400" y="6492875"/>
            <a:ext cx="609600" cy="365125"/>
          </a:xfrm>
          <a:prstGeom prst="rect">
            <a:avLst/>
          </a:prstGeom>
        </p:spPr>
        <p:txBody>
          <a:bodyPr/>
          <a:lstStyle>
            <a:lvl1pPr>
              <a:defRPr/>
            </a:lvl1pPr>
          </a:lstStyle>
          <a:p>
            <a:pPr>
              <a:defRPr/>
            </a:pPr>
            <a:fld id="{ECB57965-66F7-45C9-9AE0-EE5DBD8C6518}" type="slidenum">
              <a:rPr lang="en-US"/>
              <a:pPr>
                <a:defRPr/>
              </a:pPr>
              <a:t>‹#›</a:t>
            </a:fld>
            <a:endParaRPr lang="en-US"/>
          </a:p>
        </p:txBody>
      </p:sp>
    </p:spTree>
    <p:extLst>
      <p:ext uri="{BB962C8B-B14F-4D97-AF65-F5344CB8AC3E}">
        <p14:creationId xmlns:p14="http://schemas.microsoft.com/office/powerpoint/2010/main" val="23665693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alphaModFix/>
          </a:blip>
          <a:stretch>
            <a:fillRect/>
          </a:stretch>
        </a:blipFill>
        <a:effectLst/>
      </p:bgPr>
    </p:bg>
    <p:spTree>
      <p:nvGrpSpPr>
        <p:cNvPr id="1" name="Shape 11"/>
        <p:cNvGrpSpPr/>
        <p:nvPr/>
      </p:nvGrpSpPr>
      <p:grpSpPr>
        <a:xfrm>
          <a:off x="0" y="0"/>
          <a:ext cx="0" cy="0"/>
          <a:chOff x="0" y="0"/>
          <a:chExt cx="0" cy="0"/>
        </a:xfrm>
      </p:grpSpPr>
      <p:grpSp>
        <p:nvGrpSpPr>
          <p:cNvPr id="12" name="Shape 12"/>
          <p:cNvGrpSpPr/>
          <p:nvPr/>
        </p:nvGrpSpPr>
        <p:grpSpPr>
          <a:xfrm>
            <a:off x="592930" y="796153"/>
            <a:ext cx="7958137" cy="109536"/>
            <a:chOff x="0" y="0"/>
            <a:chExt cx="995362" cy="14286"/>
          </a:xfrm>
        </p:grpSpPr>
        <p:sp>
          <p:nvSpPr>
            <p:cNvPr id="13" name="Shape 13"/>
            <p:cNvSpPr/>
            <p:nvPr/>
          </p:nvSpPr>
          <p:spPr>
            <a:xfrm>
              <a:off x="0" y="0"/>
              <a:ext cx="582611" cy="14286"/>
            </a:xfrm>
            <a:custGeom>
              <a:avLst/>
              <a:gdLst/>
              <a:ahLst/>
              <a:cxnLst/>
              <a:rect l="0" t="0" r="0" b="0"/>
              <a:pathLst>
                <a:path w="21600" h="21600" extrusionOk="0">
                  <a:moveTo>
                    <a:pt x="0" y="0"/>
                  </a:moveTo>
                  <a:lnTo>
                    <a:pt x="21600" y="0"/>
                  </a:lnTo>
                  <a:lnTo>
                    <a:pt x="21600" y="21600"/>
                  </a:lnTo>
                  <a:lnTo>
                    <a:pt x="0" y="21600"/>
                  </a:lnTo>
                  <a:close/>
                </a:path>
              </a:pathLst>
            </a:custGeom>
            <a:solidFill>
              <a:srgbClr val="CC000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cxnSp>
          <p:nvCxnSpPr>
            <p:cNvPr id="14" name="Shape 14"/>
            <p:cNvCxnSpPr/>
            <p:nvPr/>
          </p:nvCxnSpPr>
          <p:spPr>
            <a:xfrm>
              <a:off x="0" y="0"/>
              <a:ext cx="995362" cy="0"/>
            </a:xfrm>
            <a:prstGeom prst="straightConnector1">
              <a:avLst/>
            </a:prstGeom>
            <a:noFill/>
            <a:ln w="9525" cap="flat" cmpd="sng">
              <a:solidFill>
                <a:srgbClr val="CC0000"/>
              </a:solidFill>
              <a:prstDash val="solid"/>
              <a:round/>
              <a:headEnd type="none" w="med" len="med"/>
              <a:tailEnd type="none" w="med" len="med"/>
            </a:ln>
          </p:spPr>
        </p:cxnSp>
      </p:grpSp>
      <p:cxnSp>
        <p:nvCxnSpPr>
          <p:cNvPr id="15" name="Shape 15"/>
          <p:cNvCxnSpPr/>
          <p:nvPr/>
        </p:nvCxnSpPr>
        <p:spPr>
          <a:xfrm>
            <a:off x="609600" y="6407334"/>
            <a:ext cx="7924799" cy="0"/>
          </a:xfrm>
          <a:prstGeom prst="straightConnector1">
            <a:avLst/>
          </a:prstGeom>
          <a:noFill/>
          <a:ln w="9525" cap="flat" cmpd="sng">
            <a:solidFill>
              <a:srgbClr val="CC0000"/>
            </a:solidFill>
            <a:prstDash val="solid"/>
            <a:round/>
            <a:headEnd type="none" w="med" len="med"/>
            <a:tailEnd type="none" w="med" len="med"/>
          </a:ln>
        </p:spPr>
      </p:cxnSp>
      <p:sp>
        <p:nvSpPr>
          <p:cNvPr id="16" name="Shape 16"/>
          <p:cNvSpPr txBox="1">
            <a:spLocks noGrp="1"/>
          </p:cNvSpPr>
          <p:nvPr>
            <p:ph type="title"/>
          </p:nvPr>
        </p:nvSpPr>
        <p:spPr>
          <a:xfrm>
            <a:off x="0" y="0"/>
            <a:ext cx="9144000" cy="701447"/>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0" marR="0" indent="0" algn="l" rtl="0">
              <a:lnSpc>
                <a:spcPct val="100000"/>
              </a:lnSpc>
              <a:spcBef>
                <a:spcPts val="0"/>
              </a:spcBef>
              <a:spcAft>
                <a:spcPts val="0"/>
              </a:spcAft>
              <a:defRPr/>
            </a:lvl2pPr>
            <a:lvl3pPr marL="0" marR="0" indent="0" algn="l" rtl="0">
              <a:lnSpc>
                <a:spcPct val="100000"/>
              </a:lnSpc>
              <a:spcBef>
                <a:spcPts val="0"/>
              </a:spcBef>
              <a:spcAft>
                <a:spcPts val="0"/>
              </a:spcAft>
              <a:defRPr/>
            </a:lvl3pPr>
            <a:lvl4pPr marL="0" marR="0" indent="0" algn="l" rtl="0">
              <a:lnSpc>
                <a:spcPct val="100000"/>
              </a:lnSpc>
              <a:spcBef>
                <a:spcPts val="0"/>
              </a:spcBef>
              <a:spcAft>
                <a:spcPts val="0"/>
              </a:spcAft>
              <a:defRPr/>
            </a:lvl4pPr>
            <a:lvl5pPr marL="0" marR="0" indent="0" algn="l" rtl="0">
              <a:lnSpc>
                <a:spcPct val="100000"/>
              </a:lnSpc>
              <a:spcBef>
                <a:spcPts val="0"/>
              </a:spcBef>
              <a:spcAft>
                <a:spcPts val="0"/>
              </a:spcAft>
              <a:defRPr/>
            </a:lvl5pPr>
            <a:lvl6pPr marL="0" marR="0" indent="0" algn="l" rtl="0">
              <a:lnSpc>
                <a:spcPct val="100000"/>
              </a:lnSpc>
              <a:spcBef>
                <a:spcPts val="0"/>
              </a:spcBef>
              <a:spcAft>
                <a:spcPts val="0"/>
              </a:spcAft>
              <a:defRPr/>
            </a:lvl6pPr>
            <a:lvl7pPr marL="0" marR="0" indent="0" algn="l" rtl="0">
              <a:lnSpc>
                <a:spcPct val="100000"/>
              </a:lnSpc>
              <a:spcBef>
                <a:spcPts val="0"/>
              </a:spcBef>
              <a:spcAft>
                <a:spcPts val="0"/>
              </a:spcAft>
              <a:defRPr/>
            </a:lvl7pPr>
            <a:lvl8pPr marL="0" marR="0" indent="0" algn="l" rtl="0">
              <a:lnSpc>
                <a:spcPct val="100000"/>
              </a:lnSpc>
              <a:spcBef>
                <a:spcPts val="0"/>
              </a:spcBef>
              <a:spcAft>
                <a:spcPts val="0"/>
              </a:spcAft>
              <a:defRPr/>
            </a:lvl8pPr>
            <a:lvl9pPr marL="0" marR="0" indent="0" algn="l" rtl="0">
              <a:lnSpc>
                <a:spcPct val="100000"/>
              </a:lnSpc>
              <a:spcBef>
                <a:spcPts val="0"/>
              </a:spcBef>
              <a:spcAft>
                <a:spcPts val="0"/>
              </a:spcAft>
              <a:defRPr/>
            </a:lvl9pPr>
          </a:lstStyle>
          <a:p>
            <a:endParaRPr dirty="0"/>
          </a:p>
        </p:txBody>
      </p:sp>
      <p:sp>
        <p:nvSpPr>
          <p:cNvPr id="7" name="Shape 6"/>
          <p:cNvSpPr txBox="1">
            <a:spLocks noGrp="1"/>
          </p:cNvSpPr>
          <p:nvPr>
            <p:ph type="body" idx="1"/>
          </p:nvPr>
        </p:nvSpPr>
        <p:spPr>
          <a:xfrm>
            <a:off x="609599" y="995364"/>
            <a:ext cx="7966075" cy="4920342"/>
          </a:xfrm>
          <a:prstGeom prst="rect">
            <a:avLst/>
          </a:prstGeom>
          <a:noFill/>
          <a:ln>
            <a:noFill/>
          </a:ln>
        </p:spPr>
        <p:txBody>
          <a:bodyPr lIns="91425" tIns="91425" rIns="91425" bIns="91425" anchor="t" anchorCtr="0"/>
          <a:lstStyle>
            <a:lvl1pPr marL="0" marR="0" indent="0" algn="ctr" rtl="0">
              <a:lnSpc>
                <a:spcPct val="100000"/>
              </a:lnSpc>
              <a:spcBef>
                <a:spcPts val="0"/>
              </a:spcBef>
              <a:spcAft>
                <a:spcPts val="0"/>
              </a:spcAft>
              <a:defRPr/>
            </a:lvl1pPr>
            <a:lvl2pPr marL="457200" marR="0" indent="0" algn="ctr" rtl="0">
              <a:lnSpc>
                <a:spcPct val="100000"/>
              </a:lnSpc>
              <a:spcBef>
                <a:spcPts val="0"/>
              </a:spcBef>
              <a:spcAft>
                <a:spcPts val="0"/>
              </a:spcAft>
              <a:defRPr/>
            </a:lvl2pPr>
            <a:lvl3pPr marL="914400" marR="0" indent="0" algn="ctr" rtl="0">
              <a:lnSpc>
                <a:spcPct val="100000"/>
              </a:lnSpc>
              <a:spcBef>
                <a:spcPts val="0"/>
              </a:spcBef>
              <a:spcAft>
                <a:spcPts val="0"/>
              </a:spcAft>
              <a:defRPr/>
            </a:lvl3pPr>
            <a:lvl4pPr marL="1371600" marR="0" indent="0" algn="ctr" rtl="0">
              <a:lnSpc>
                <a:spcPct val="100000"/>
              </a:lnSpc>
              <a:spcBef>
                <a:spcPts val="0"/>
              </a:spcBef>
              <a:spcAft>
                <a:spcPts val="0"/>
              </a:spcAft>
              <a:defRPr/>
            </a:lvl4pPr>
            <a:lvl5pPr marL="1828800" marR="0" indent="0" algn="ctr" rtl="0">
              <a:lnSpc>
                <a:spcPct val="100000"/>
              </a:lnSpc>
              <a:spcBef>
                <a:spcPts val="0"/>
              </a:spcBef>
              <a:spcAft>
                <a:spcPts val="0"/>
              </a:spcAft>
              <a:defRPr/>
            </a:lvl5pPr>
            <a:lvl6pPr marL="2286000" marR="0" indent="0" algn="ctr" rtl="0">
              <a:lnSpc>
                <a:spcPct val="100000"/>
              </a:lnSpc>
              <a:spcBef>
                <a:spcPts val="0"/>
              </a:spcBef>
              <a:spcAft>
                <a:spcPts val="0"/>
              </a:spcAft>
              <a:defRPr/>
            </a:lvl6pPr>
            <a:lvl7pPr marL="3200400" marR="0" indent="0" algn="ctr" rtl="0">
              <a:lnSpc>
                <a:spcPct val="100000"/>
              </a:lnSpc>
              <a:spcBef>
                <a:spcPts val="0"/>
              </a:spcBef>
              <a:spcAft>
                <a:spcPts val="0"/>
              </a:spcAft>
              <a:defRPr/>
            </a:lvl7pPr>
            <a:lvl8pPr marL="4572000" marR="0" indent="0" algn="ctr" rtl="0">
              <a:lnSpc>
                <a:spcPct val="100000"/>
              </a:lnSpc>
              <a:spcBef>
                <a:spcPts val="0"/>
              </a:spcBef>
              <a:spcAft>
                <a:spcPts val="0"/>
              </a:spcAft>
              <a:defRPr/>
            </a:lvl8pPr>
            <a:lvl9pPr marL="6400800" marR="0" indent="0" algn="ctr" rtl="0">
              <a:lnSpc>
                <a:spcPct val="100000"/>
              </a:lnSpc>
              <a:spcBef>
                <a:spcPts val="0"/>
              </a:spcBef>
              <a:spcAft>
                <a:spcPts val="0"/>
              </a:spcAft>
              <a:defRPr/>
            </a:lvl9pPr>
          </a:lstStyle>
          <a:p>
            <a:endParaRPr dirty="0"/>
          </a:p>
        </p:txBody>
      </p:sp>
    </p:spTree>
  </p:cSld>
  <p:clrMap bg1="lt1" tx1="dk1" bg2="dk2" tx2="lt2" accent1="accent1" accent2="accent2" accent3="accent3" accent4="accent4" accent5="accent5" accent6="accent6" hlink="hlink" folHlink="folHlink"/>
  <p:sldLayoutIdLst>
    <p:sldLayoutId id="2147483665" r:id="rId1"/>
    <p:sldLayoutId id="2147483649" r:id="rId2"/>
    <p:sldLayoutId id="2147483661" r:id="rId3"/>
    <p:sldLayoutId id="2147483662" r:id="rId4"/>
    <p:sldLayoutId id="2147483663" r:id="rId5"/>
    <p:sldLayoutId id="2147483664" r:id="rId6"/>
  </p:sldLayoutIdLst>
  <p:timing>
    <p:tnLst>
      <p:par>
        <p:cTn id="1" dur="indefinite" restart="never" nodeType="tmRoot"/>
      </p:par>
    </p:tnLst>
  </p:timing>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2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L="285750" marR="0" indent="-285750" algn="l" rtl="0">
        <a:lnSpc>
          <a:spcPct val="100000"/>
        </a:lnSpc>
        <a:spcBef>
          <a:spcPts val="0"/>
        </a:spcBef>
        <a:spcAft>
          <a:spcPts val="0"/>
        </a:spcAft>
        <a:buFont typeface="Arial" panose="020B0604020202020204" pitchFamily="34" charset="0"/>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45.xml"/><Relationship Id="rId1" Type="http://schemas.openxmlformats.org/officeDocument/2006/relationships/slideLayout" Target="../slideLayouts/slideLayout4.xml"/><Relationship Id="rId5" Type="http://schemas.openxmlformats.org/officeDocument/2006/relationships/image" Target="../media/image63.jpg"/><Relationship Id="rId4" Type="http://schemas.openxmlformats.org/officeDocument/2006/relationships/image" Target="../media/image62.jpg"/></Relationships>
</file>

<file path=ppt/slides/_rels/slide1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6.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2.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3.png"/><Relationship Id="rId2" Type="http://schemas.openxmlformats.org/officeDocument/2006/relationships/notesSlide" Target="../notesSlides/notesSlide153.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5.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15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hyperlink" Target="http://www.agilealliance.com/" TargetMode="External"/><Relationship Id="rId5" Type="http://schemas.openxmlformats.org/officeDocument/2006/relationships/hyperlink" Target="mailto:scrumdevelopment@yahoogroups.com" TargetMode="External"/><Relationship Id="rId4" Type="http://schemas.openxmlformats.org/officeDocument/2006/relationships/hyperlink" Target="http://www.controlchaos.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8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50.jpg"/><Relationship Id="rId5" Type="http://schemas.openxmlformats.org/officeDocument/2006/relationships/image" Target="../media/image10.png"/><Relationship Id="rId4"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2"/>
        <p:cNvGrpSpPr/>
        <p:nvPr/>
      </p:nvGrpSpPr>
      <p:grpSpPr>
        <a:xfrm>
          <a:off x="0" y="0"/>
          <a:ext cx="0" cy="0"/>
          <a:chOff x="0" y="0"/>
          <a:chExt cx="0" cy="0"/>
        </a:xfrm>
      </p:grpSpPr>
      <p:pic>
        <p:nvPicPr>
          <p:cNvPr id="83" name="Shape 83"/>
          <p:cNvPicPr preferRelativeResize="0"/>
          <p:nvPr/>
        </p:nvPicPr>
        <p:blipFill rotWithShape="1">
          <a:blip r:embed="rId4">
            <a:alphaModFix/>
          </a:blip>
          <a:srcRect/>
          <a:stretch/>
        </p:blipFill>
        <p:spPr>
          <a:xfrm>
            <a:off x="517740" y="1042880"/>
            <a:ext cx="4648199" cy="1139825"/>
          </a:xfrm>
          <a:prstGeom prst="rect">
            <a:avLst/>
          </a:prstGeom>
          <a:noFill/>
          <a:ln>
            <a:noFill/>
          </a:ln>
        </p:spPr>
      </p:pic>
      <p:sp>
        <p:nvSpPr>
          <p:cNvPr id="2" name="Title 1"/>
          <p:cNvSpPr>
            <a:spLocks noGrp="1"/>
          </p:cNvSpPr>
          <p:nvPr>
            <p:ph type="title"/>
          </p:nvPr>
        </p:nvSpPr>
        <p:spPr>
          <a:xfrm>
            <a:off x="574766" y="2322188"/>
            <a:ext cx="7942217" cy="1566336"/>
          </a:xfrm>
        </p:spPr>
        <p:txBody>
          <a:bodyPr/>
          <a:lstStyle/>
          <a:p>
            <a:r>
              <a:rPr lang="en-IN" dirty="0"/>
              <a:t>Agile Project Planning and  Execution Using </a:t>
            </a:r>
            <a:r>
              <a:rPr lang="en-IN" b="1" dirty="0" smtClean="0"/>
              <a:t>Scrum</a:t>
            </a:r>
            <a:endParaRPr lang="en-US" b="1"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5"/>
        <p:cNvGrpSpPr/>
        <p:nvPr/>
      </p:nvGrpSpPr>
      <p:grpSpPr>
        <a:xfrm>
          <a:off x="0" y="0"/>
          <a:ext cx="0" cy="0"/>
          <a:chOff x="0" y="0"/>
          <a:chExt cx="0" cy="0"/>
        </a:xfrm>
      </p:grpSpPr>
      <p:sp>
        <p:nvSpPr>
          <p:cNvPr id="127" name="Shape 127"/>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190500" algn="l" rtl="0">
              <a:lnSpc>
                <a:spcPct val="100000"/>
              </a:lnSpc>
              <a:spcBef>
                <a:spcPts val="0"/>
              </a:spcBef>
              <a:spcAft>
                <a:spcPts val="0"/>
              </a:spcAft>
              <a:buClr>
                <a:srgbClr val="CC0000"/>
              </a:buClr>
              <a:buFont typeface="Noto Symbol"/>
              <a:buNone/>
            </a:pPr>
            <a:endParaRPr sz="3000" b="0" i="0" u="none" strike="noStrike" cap="none" baseline="0">
              <a:solidFill>
                <a:srgbClr val="000000"/>
              </a:solidFill>
              <a:latin typeface="Verdana"/>
              <a:ea typeface="Verdana"/>
              <a:cs typeface="Verdana"/>
              <a:sym typeface="Verdana"/>
            </a:endParaRPr>
          </a:p>
          <a:p>
            <a:pPr marL="457200" marR="0" lvl="1" indent="0" algn="l" rtl="0">
              <a:lnSpc>
                <a:spcPct val="100000"/>
              </a:lnSpc>
              <a:spcBef>
                <a:spcPts val="600"/>
              </a:spcBef>
              <a:spcAft>
                <a:spcPts val="0"/>
              </a:spcAft>
              <a:buClr>
                <a:srgbClr val="CC0000"/>
              </a:buClr>
              <a:buSzPct val="100000"/>
              <a:buFont typeface="Verdana"/>
              <a:buChar char="•"/>
            </a:pPr>
            <a:r>
              <a:rPr lang="en-US" sz="2600" b="0" i="0" u="none" strike="noStrike" cap="none" baseline="0">
                <a:solidFill>
                  <a:srgbClr val="000000"/>
                </a:solidFill>
                <a:latin typeface="Verdana"/>
                <a:ea typeface="Verdana"/>
                <a:cs typeface="Verdana"/>
                <a:sym typeface="Verdana"/>
              </a:rPr>
              <a:t>PMBOK </a:t>
            </a:r>
          </a:p>
          <a:p>
            <a:pPr marL="457200" marR="0" lvl="1" indent="0" algn="l" rtl="0">
              <a:lnSpc>
                <a:spcPct val="100000"/>
              </a:lnSpc>
              <a:spcBef>
                <a:spcPts val="600"/>
              </a:spcBef>
              <a:spcAft>
                <a:spcPts val="0"/>
              </a:spcAft>
              <a:buClr>
                <a:srgbClr val="CC0000"/>
              </a:buClr>
              <a:buSzPct val="100000"/>
              <a:buFont typeface="Verdana"/>
              <a:buChar char="•"/>
            </a:pPr>
            <a:r>
              <a:rPr lang="en-US" sz="2600" b="0" i="0" u="none" strike="noStrike" cap="none" baseline="0">
                <a:solidFill>
                  <a:srgbClr val="000000"/>
                </a:solidFill>
                <a:latin typeface="Verdana"/>
                <a:ea typeface="Verdana"/>
                <a:cs typeface="Verdana"/>
                <a:sym typeface="Verdana"/>
              </a:rPr>
              <a:t>PRINCE </a:t>
            </a:r>
          </a:p>
        </p:txBody>
      </p:sp>
      <p:sp>
        <p:nvSpPr>
          <p:cNvPr id="126" name="Shape 126"/>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Predictive</a:t>
            </a:r>
          </a:p>
        </p:txBody>
      </p:sp>
      <p:pic>
        <p:nvPicPr>
          <p:cNvPr id="128" name="Shape 128"/>
          <p:cNvPicPr preferRelativeResize="0"/>
          <p:nvPr/>
        </p:nvPicPr>
        <p:blipFill rotWithShape="1">
          <a:blip r:embed="rId4">
            <a:alphaModFix/>
          </a:blip>
          <a:srcRect/>
          <a:stretch/>
        </p:blipFill>
        <p:spPr>
          <a:xfrm>
            <a:off x="4375150" y="1643061"/>
            <a:ext cx="4389436" cy="47752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41"/>
        <p:cNvGrpSpPr/>
        <p:nvPr/>
      </p:nvGrpSpPr>
      <p:grpSpPr>
        <a:xfrm>
          <a:off x="0" y="0"/>
          <a:ext cx="0" cy="0"/>
          <a:chOff x="0" y="0"/>
          <a:chExt cx="0" cy="0"/>
        </a:xfrm>
      </p:grpSpPr>
      <p:pic>
        <p:nvPicPr>
          <p:cNvPr id="842" name="Shape 842"/>
          <p:cNvPicPr preferRelativeResize="0"/>
          <p:nvPr/>
        </p:nvPicPr>
        <p:blipFill rotWithShape="1">
          <a:blip r:embed="rId4">
            <a:alphaModFix/>
          </a:blip>
          <a:srcRect/>
          <a:stretch/>
        </p:blipFill>
        <p:spPr>
          <a:xfrm>
            <a:off x="1614487" y="1395412"/>
            <a:ext cx="6780211" cy="4662487"/>
          </a:xfrm>
          <a:prstGeom prst="rect">
            <a:avLst/>
          </a:prstGeom>
          <a:noFill/>
          <a:ln>
            <a:noFill/>
          </a:ln>
        </p:spPr>
      </p:pic>
      <p:sp>
        <p:nvSpPr>
          <p:cNvPr id="843" name="Shape 84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Team room</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47"/>
        <p:cNvGrpSpPr/>
        <p:nvPr/>
      </p:nvGrpSpPr>
      <p:grpSpPr>
        <a:xfrm>
          <a:off x="0" y="0"/>
          <a:ext cx="0" cy="0"/>
          <a:chOff x="0" y="0"/>
          <a:chExt cx="0" cy="0"/>
        </a:xfrm>
      </p:grpSpPr>
      <p:sp>
        <p:nvSpPr>
          <p:cNvPr id="2" name="Content Placeholder 1"/>
          <p:cNvSpPr>
            <a:spLocks noGrp="1"/>
          </p:cNvSpPr>
          <p:nvPr>
            <p:ph sz="quarter" idx="10"/>
          </p:nvPr>
        </p:nvSpPr>
        <p:spPr/>
        <p:txBody>
          <a:bodyPr/>
          <a:lstStyle/>
          <a:p>
            <a:pPr lvl="0"/>
            <a:r>
              <a:rPr lang="en-US" dirty="0">
                <a:latin typeface="Verdana"/>
                <a:ea typeface="Verdana"/>
                <a:cs typeface="Verdana"/>
                <a:sym typeface="Verdana"/>
              </a:rPr>
              <a:t>You are supposed to attend a scrum meeting at 10.a.m. The time now is 9.45 </a:t>
            </a:r>
            <a:r>
              <a:rPr lang="en-US" dirty="0" err="1">
                <a:latin typeface="Verdana"/>
                <a:ea typeface="Verdana"/>
                <a:cs typeface="Verdana"/>
                <a:sym typeface="Verdana"/>
              </a:rPr>
              <a:t>a.m</a:t>
            </a:r>
            <a:r>
              <a:rPr lang="en-US" dirty="0">
                <a:latin typeface="Verdana"/>
                <a:ea typeface="Verdana"/>
                <a:cs typeface="Verdana"/>
                <a:sym typeface="Verdana"/>
              </a:rPr>
              <a:t> and you are held up in a traffic jam. What will you do? </a:t>
            </a:r>
          </a:p>
          <a:p>
            <a:endParaRPr lang="en-US" dirty="0"/>
          </a:p>
        </p:txBody>
      </p:sp>
      <p:sp>
        <p:nvSpPr>
          <p:cNvPr id="848" name="Shape 84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Introspection</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53"/>
        <p:cNvGrpSpPr/>
        <p:nvPr/>
      </p:nvGrpSpPr>
      <p:grpSpPr>
        <a:xfrm>
          <a:off x="0" y="0"/>
          <a:ext cx="0" cy="0"/>
          <a:chOff x="0" y="0"/>
          <a:chExt cx="0" cy="0"/>
        </a:xfrm>
      </p:grpSpPr>
      <p:sp>
        <p:nvSpPr>
          <p:cNvPr id="854" name="Shape 85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Release Sprints</a:t>
            </a:r>
          </a:p>
        </p:txBody>
      </p:sp>
      <p:sp>
        <p:nvSpPr>
          <p:cNvPr id="855" name="Shape 855"/>
          <p:cNvSpPr txBox="1">
            <a:spLocks noGrp="1"/>
          </p:cNvSpPr>
          <p:nvPr>
            <p:ph type="body" idx="4294967295"/>
          </p:nvPr>
        </p:nvSpPr>
        <p:spPr>
          <a:xfrm>
            <a:off x="1092630" y="4184541"/>
            <a:ext cx="7772400" cy="2178157"/>
          </a:xfrm>
          <a:prstGeom prst="rect">
            <a:avLst/>
          </a:prstGeom>
          <a:noFill/>
          <a:ln>
            <a:noFill/>
          </a:ln>
        </p:spPr>
        <p:txBody>
          <a:bodyPr lIns="50800" tIns="50800" rIns="50800" bIns="50800" anchor="t" anchorCtr="0">
            <a:noAutofit/>
          </a:bodyPr>
          <a:lstStyle/>
          <a:p>
            <a:pPr marL="0" marR="0" lvl="0" indent="0" algn="l" rtl="0">
              <a:lnSpc>
                <a:spcPct val="100000"/>
              </a:lnSpc>
              <a:spcBef>
                <a:spcPts val="500"/>
              </a:spcBef>
              <a:spcAft>
                <a:spcPts val="0"/>
              </a:spcAft>
              <a:buClr>
                <a:srgbClr val="CC0000"/>
              </a:buClr>
              <a:buSzPct val="100000"/>
            </a:pPr>
            <a:r>
              <a:rPr lang="en-US" sz="2400" b="0" i="0" u="none" strike="noStrike" cap="none" baseline="0" dirty="0" smtClean="0">
                <a:solidFill>
                  <a:srgbClr val="000000"/>
                </a:solidFill>
                <a:latin typeface="Verdana"/>
                <a:ea typeface="Verdana"/>
                <a:cs typeface="Verdana"/>
                <a:sym typeface="Verdana"/>
              </a:rPr>
              <a:t>During </a:t>
            </a:r>
            <a:r>
              <a:rPr lang="en-US" sz="2400" b="0" i="0" u="none" strike="noStrike" cap="none" baseline="0" dirty="0">
                <a:solidFill>
                  <a:srgbClr val="000000"/>
                </a:solidFill>
                <a:latin typeface="Verdana"/>
                <a:ea typeface="Verdana"/>
                <a:cs typeface="Verdana"/>
                <a:sym typeface="Verdana"/>
              </a:rPr>
              <a:t>a “release sprint”</a:t>
            </a:r>
          </a:p>
          <a:p>
            <a:pPr marL="285750" indent="-285750" algn="l">
              <a:spcBef>
                <a:spcPts val="400"/>
              </a:spcBef>
              <a:buClr>
                <a:srgbClr val="CC0000"/>
              </a:buClr>
              <a:buSzPct val="100000"/>
              <a:buFont typeface="Arial" panose="020B0604020202020204" pitchFamily="34" charset="0"/>
              <a:buChar char="•"/>
            </a:pPr>
            <a:r>
              <a:rPr lang="en-US" sz="2000" b="0" i="0" u="none" strike="noStrike" cap="none" baseline="0" dirty="0" smtClean="0">
                <a:solidFill>
                  <a:srgbClr val="000000"/>
                </a:solidFill>
                <a:latin typeface="Verdana"/>
                <a:ea typeface="Verdana"/>
                <a:cs typeface="Verdana"/>
                <a:sym typeface="Verdana"/>
              </a:rPr>
              <a:t>No extra feature is added</a:t>
            </a:r>
          </a:p>
          <a:p>
            <a:pPr marL="285750" indent="-285750" algn="l">
              <a:spcBef>
                <a:spcPts val="400"/>
              </a:spcBef>
              <a:buClr>
                <a:srgbClr val="CC0000"/>
              </a:buClr>
              <a:buSzPct val="100000"/>
              <a:buFont typeface="Arial" panose="020B0604020202020204" pitchFamily="34" charset="0"/>
              <a:buChar char="•"/>
            </a:pPr>
            <a:r>
              <a:rPr lang="en-US" sz="2000" b="0" i="0" u="none" strike="noStrike" cap="none" baseline="0" dirty="0" smtClean="0">
                <a:solidFill>
                  <a:srgbClr val="000000"/>
                </a:solidFill>
                <a:latin typeface="Verdana"/>
                <a:ea typeface="Verdana"/>
                <a:cs typeface="Verdana"/>
                <a:sym typeface="Verdana"/>
              </a:rPr>
              <a:t>Team </a:t>
            </a:r>
            <a:r>
              <a:rPr lang="en-US" sz="2000" b="0" i="0" u="none" strike="noStrike" cap="none" baseline="0" dirty="0">
                <a:solidFill>
                  <a:srgbClr val="000000"/>
                </a:solidFill>
                <a:latin typeface="Verdana"/>
                <a:ea typeface="Verdana"/>
                <a:cs typeface="Verdana"/>
                <a:sym typeface="Verdana"/>
              </a:rPr>
              <a:t>prepares a product for release</a:t>
            </a:r>
          </a:p>
          <a:p>
            <a:pPr marL="285750" indent="-285750" algn="l">
              <a:spcBef>
                <a:spcPts val="400"/>
              </a:spcBef>
              <a:buClr>
                <a:srgbClr val="CC0000"/>
              </a:buClr>
              <a:buSzPct val="100000"/>
              <a:buFont typeface="Arial" panose="020B0604020202020204" pitchFamily="34" charset="0"/>
              <a:buChar char="•"/>
            </a:pPr>
            <a:r>
              <a:rPr lang="en-US" sz="2000" dirty="0" smtClean="0">
                <a:latin typeface="Verdana"/>
                <a:ea typeface="Verdana"/>
                <a:cs typeface="Verdana"/>
                <a:sym typeface="Verdana"/>
              </a:rPr>
              <a:t>Final system testing and fixing system issues</a:t>
            </a:r>
          </a:p>
          <a:p>
            <a:pPr marL="285750" indent="-285750" algn="l">
              <a:spcBef>
                <a:spcPts val="400"/>
              </a:spcBef>
              <a:buClr>
                <a:srgbClr val="CC0000"/>
              </a:buClr>
              <a:buSzPct val="100000"/>
              <a:buFont typeface="Arial" panose="020B0604020202020204" pitchFamily="34" charset="0"/>
              <a:buChar char="•"/>
            </a:pPr>
            <a:r>
              <a:rPr lang="en-US" sz="2000" b="0" i="0" u="none" strike="noStrike" cap="none" baseline="0" dirty="0" smtClean="0">
                <a:solidFill>
                  <a:srgbClr val="000000"/>
                </a:solidFill>
                <a:latin typeface="Verdana"/>
                <a:ea typeface="Verdana"/>
                <a:cs typeface="Verdana"/>
                <a:sym typeface="Verdana"/>
              </a:rPr>
              <a:t>Documentation</a:t>
            </a:r>
            <a:endParaRPr lang="en-US" sz="2000" b="0" i="0" u="none" strike="noStrike" cap="none" baseline="0" dirty="0">
              <a:solidFill>
                <a:srgbClr val="000000"/>
              </a:solidFill>
              <a:latin typeface="Verdana"/>
              <a:ea typeface="Verdana"/>
              <a:cs typeface="Verdana"/>
              <a:sym typeface="Verdana"/>
            </a:endParaRPr>
          </a:p>
        </p:txBody>
      </p:sp>
      <p:sp>
        <p:nvSpPr>
          <p:cNvPr id="880" name="Shape 880"/>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graphicFrame>
        <p:nvGraphicFramePr>
          <p:cNvPr id="3" name="Diagram 2"/>
          <p:cNvGraphicFramePr/>
          <p:nvPr>
            <p:extLst>
              <p:ext uri="{D42A27DB-BD31-4B8C-83A1-F6EECF244321}">
                <p14:modId xmlns:p14="http://schemas.microsoft.com/office/powerpoint/2010/main" val="4004769816"/>
              </p:ext>
            </p:extLst>
          </p:nvPr>
        </p:nvGraphicFramePr>
        <p:xfrm>
          <a:off x="650929" y="932051"/>
          <a:ext cx="7950630" cy="27875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7</a:t>
            </a:r>
            <a:endParaRPr lang="en-US" dirty="0"/>
          </a:p>
        </p:txBody>
      </p:sp>
      <p:sp>
        <p:nvSpPr>
          <p:cNvPr id="4" name="Content Placeholder 3"/>
          <p:cNvSpPr>
            <a:spLocks noGrp="1"/>
          </p:cNvSpPr>
          <p:nvPr>
            <p:ph sz="quarter" idx="10"/>
          </p:nvPr>
        </p:nvSpPr>
        <p:spPr/>
        <p:txBody>
          <a:bodyPr/>
          <a:lstStyle/>
          <a:p>
            <a:endParaRPr lang="en-US" sz="3200" dirty="0" smtClean="0"/>
          </a:p>
          <a:p>
            <a:endParaRPr lang="en-US" sz="3200" dirty="0"/>
          </a:p>
          <a:p>
            <a:endParaRPr lang="en-US" sz="3200" dirty="0" smtClean="0"/>
          </a:p>
          <a:p>
            <a:endParaRPr lang="en-US" sz="3200" dirty="0"/>
          </a:p>
          <a:p>
            <a:pPr algn="ctr"/>
            <a:r>
              <a:rPr lang="en-US" sz="3200" dirty="0" smtClean="0"/>
              <a:t>A video of Daily Standup</a:t>
            </a:r>
            <a:endParaRPr lang="en-US" sz="3200" dirty="0"/>
          </a:p>
        </p:txBody>
      </p:sp>
    </p:spTree>
    <p:extLst>
      <p:ext uri="{BB962C8B-B14F-4D97-AF65-F5344CB8AC3E}">
        <p14:creationId xmlns:p14="http://schemas.microsoft.com/office/powerpoint/2010/main" val="1420434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84"/>
        <p:cNvGrpSpPr/>
        <p:nvPr/>
      </p:nvGrpSpPr>
      <p:grpSpPr>
        <a:xfrm>
          <a:off x="0" y="0"/>
          <a:ext cx="0" cy="0"/>
          <a:chOff x="0" y="0"/>
          <a:chExt cx="0" cy="0"/>
        </a:xfrm>
      </p:grpSpPr>
      <p:sp>
        <p:nvSpPr>
          <p:cNvPr id="2" name="Title 1"/>
          <p:cNvSpPr>
            <a:spLocks noGrp="1"/>
          </p:cNvSpPr>
          <p:nvPr>
            <p:ph type="title"/>
          </p:nvPr>
        </p:nvSpPr>
        <p:spPr>
          <a:xfrm>
            <a:off x="574766" y="2481944"/>
            <a:ext cx="7942217" cy="2493012"/>
          </a:xfrm>
        </p:spPr>
        <p:txBody>
          <a:bodyPr/>
          <a:lstStyle/>
          <a:p>
            <a:pPr lvl="0" algn="l"/>
            <a:r>
              <a:rPr lang="en-US" b="1" dirty="0" smtClean="0">
                <a:solidFill>
                  <a:srgbClr val="000000"/>
                </a:solidFill>
                <a:latin typeface="Verdana"/>
                <a:ea typeface="Verdana"/>
                <a:cs typeface="Verdana"/>
                <a:sym typeface="Verdana"/>
              </a:rPr>
              <a:t>Sprint-7</a:t>
            </a:r>
            <a:r>
              <a:rPr lang="en-US" dirty="0" smtClean="0">
                <a:solidFill>
                  <a:srgbClr val="000000"/>
                </a:solidFill>
                <a:latin typeface="Verdana"/>
                <a:ea typeface="Verdana"/>
                <a:cs typeface="Verdana"/>
                <a:sym typeface="Verdana"/>
              </a:rPr>
              <a:t/>
            </a:r>
            <a:br>
              <a:rPr lang="en-US" dirty="0" smtClean="0">
                <a:solidFill>
                  <a:srgbClr val="000000"/>
                </a:solidFill>
                <a:latin typeface="Verdana"/>
                <a:ea typeface="Verdana"/>
                <a:cs typeface="Verdana"/>
                <a:sym typeface="Verdana"/>
              </a:rPr>
            </a:br>
            <a:r>
              <a:rPr lang="en-US" dirty="0">
                <a:solidFill>
                  <a:srgbClr val="000000"/>
                </a:solidFill>
                <a:latin typeface="Verdana"/>
                <a:ea typeface="Verdana"/>
                <a:cs typeface="Verdana"/>
                <a:sym typeface="Verdana"/>
              </a:rPr>
              <a:t/>
            </a:r>
            <a:br>
              <a:rPr lang="en-US" dirty="0">
                <a:solidFill>
                  <a:srgbClr val="000000"/>
                </a:solidFill>
                <a:latin typeface="Verdana"/>
                <a:ea typeface="Verdana"/>
                <a:cs typeface="Verdana"/>
                <a:sym typeface="Verdana"/>
              </a:rPr>
            </a:br>
            <a:r>
              <a:rPr lang="en-US" dirty="0" smtClean="0">
                <a:latin typeface="Verdana"/>
                <a:ea typeface="Verdana"/>
                <a:cs typeface="Verdana"/>
                <a:sym typeface="Verdana"/>
              </a:rPr>
              <a:t>- </a:t>
            </a:r>
            <a:r>
              <a:rPr lang="en-US" sz="4400" dirty="0" smtClean="0">
                <a:latin typeface="Verdana"/>
                <a:ea typeface="Verdana"/>
                <a:cs typeface="Verdana"/>
                <a:sym typeface="Verdana"/>
              </a:rPr>
              <a:t>Sprint Review Meeting   </a:t>
            </a:r>
            <a:endParaRPr lang="en-US" sz="4400" dirty="0"/>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0"/>
        <p:cNvGrpSpPr/>
        <p:nvPr/>
      </p:nvGrpSpPr>
      <p:grpSpPr>
        <a:xfrm>
          <a:off x="0" y="0"/>
          <a:ext cx="0" cy="0"/>
          <a:chOff x="0" y="0"/>
          <a:chExt cx="0" cy="0"/>
        </a:xfrm>
      </p:grpSpPr>
      <p:sp>
        <p:nvSpPr>
          <p:cNvPr id="892" name="Shape 892"/>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2600" b="0" i="0" u="none" strike="noStrike" cap="none" baseline="0" dirty="0">
                <a:solidFill>
                  <a:srgbClr val="000000"/>
                </a:solidFill>
                <a:latin typeface="Verdana"/>
                <a:ea typeface="Verdana"/>
                <a:cs typeface="Verdana"/>
                <a:sym typeface="Verdana"/>
              </a:rPr>
              <a:t>Four hour informational meeting </a:t>
            </a:r>
          </a:p>
          <a:p>
            <a:pPr>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Demo of the product increment that is built during the sprint </a:t>
            </a:r>
          </a:p>
          <a:p>
            <a:pPr>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Attended by</a:t>
            </a:r>
          </a:p>
          <a:p>
            <a:pPr lvl="1">
              <a:spcBef>
                <a:spcPts val="500"/>
              </a:spcBef>
              <a:buClr>
                <a:srgbClr val="CC0000"/>
              </a:buClr>
              <a:buSzPct val="100000"/>
            </a:pPr>
            <a:r>
              <a:rPr lang="en-US" sz="2200" b="0" i="0" u="none" strike="noStrike" cap="none" baseline="0" dirty="0">
                <a:solidFill>
                  <a:srgbClr val="000000"/>
                </a:solidFill>
                <a:latin typeface="Verdana"/>
                <a:ea typeface="Verdana"/>
                <a:cs typeface="Verdana"/>
                <a:sym typeface="Verdana"/>
              </a:rPr>
              <a:t>Management</a:t>
            </a:r>
          </a:p>
          <a:p>
            <a:pPr lvl="1">
              <a:spcBef>
                <a:spcPts val="500"/>
              </a:spcBef>
              <a:buClr>
                <a:srgbClr val="CC0000"/>
              </a:buClr>
              <a:buSzPct val="100000"/>
            </a:pPr>
            <a:r>
              <a:rPr lang="en-US" sz="2200" b="0" i="0" u="none" strike="noStrike" cap="none" baseline="0" dirty="0">
                <a:solidFill>
                  <a:srgbClr val="000000"/>
                </a:solidFill>
                <a:latin typeface="Verdana"/>
                <a:ea typeface="Verdana"/>
                <a:cs typeface="Verdana"/>
                <a:sym typeface="Verdana"/>
              </a:rPr>
              <a:t>Customers </a:t>
            </a:r>
          </a:p>
          <a:p>
            <a:pPr lvl="1">
              <a:spcBef>
                <a:spcPts val="500"/>
              </a:spcBef>
              <a:buClr>
                <a:srgbClr val="CC0000"/>
              </a:buClr>
              <a:buSzPct val="100000"/>
            </a:pPr>
            <a:r>
              <a:rPr lang="en-US" sz="2200" b="0" i="0" u="none" strike="noStrike" cap="none" baseline="0" dirty="0">
                <a:solidFill>
                  <a:srgbClr val="000000"/>
                </a:solidFill>
                <a:latin typeface="Verdana"/>
                <a:ea typeface="Verdana"/>
                <a:cs typeface="Verdana"/>
                <a:sym typeface="Verdana"/>
              </a:rPr>
              <a:t>Users</a:t>
            </a:r>
          </a:p>
          <a:p>
            <a:pPr lvl="1">
              <a:spcBef>
                <a:spcPts val="500"/>
              </a:spcBef>
              <a:buClr>
                <a:srgbClr val="CC0000"/>
              </a:buClr>
              <a:buSzPct val="100000"/>
            </a:pPr>
            <a:r>
              <a:rPr lang="en-US" sz="2200" b="0" i="0" u="none" strike="noStrike" cap="none" baseline="0" dirty="0">
                <a:solidFill>
                  <a:srgbClr val="000000"/>
                </a:solidFill>
                <a:latin typeface="Verdana"/>
                <a:ea typeface="Verdana"/>
                <a:cs typeface="Verdana"/>
                <a:sym typeface="Verdana"/>
              </a:rPr>
              <a:t>Product owner </a:t>
            </a:r>
          </a:p>
          <a:p>
            <a:pPr lvl="1">
              <a:spcBef>
                <a:spcPts val="500"/>
              </a:spcBef>
              <a:buClr>
                <a:srgbClr val="CC0000"/>
              </a:buClr>
              <a:buSzPct val="100000"/>
            </a:pPr>
            <a:r>
              <a:rPr lang="en-US" sz="2200" b="0" i="0" u="none" strike="noStrike" cap="none" baseline="0" dirty="0">
                <a:solidFill>
                  <a:srgbClr val="000000"/>
                </a:solidFill>
                <a:latin typeface="Verdana"/>
                <a:ea typeface="Verdana"/>
                <a:cs typeface="Verdana"/>
                <a:sym typeface="Verdana"/>
              </a:rPr>
              <a:t>Scrum master is responsible for organizing and coordinating </a:t>
            </a:r>
          </a:p>
        </p:txBody>
      </p:sp>
      <p:sp>
        <p:nvSpPr>
          <p:cNvPr id="891" name="Shape 89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Sprint reviews</a:t>
            </a:r>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Shape 89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smtClean="0">
                <a:solidFill>
                  <a:srgbClr val="000000"/>
                </a:solidFill>
                <a:latin typeface="Verdana"/>
                <a:ea typeface="Verdana"/>
                <a:cs typeface="Verdana"/>
                <a:sym typeface="Verdana"/>
              </a:rPr>
              <a:t>Exercise-8</a:t>
            </a:r>
            <a:r>
              <a:rPr lang="en-US" sz="3800" b="0" i="0" u="none" strike="noStrike" cap="none" baseline="0" dirty="0" smtClean="0">
                <a:solidFill>
                  <a:srgbClr val="000000"/>
                </a:solidFill>
                <a:latin typeface="Verdana"/>
                <a:ea typeface="Verdana"/>
                <a:cs typeface="Verdana"/>
                <a:sym typeface="Verdana"/>
              </a:rPr>
              <a:t> (Agile Rollout)</a:t>
            </a:r>
            <a:endParaRPr lang="en-US" sz="3800" b="0" i="0" u="none" strike="noStrike" cap="none" baseline="0" dirty="0">
              <a:solidFill>
                <a:srgbClr val="000000"/>
              </a:solidFill>
              <a:latin typeface="Verdana"/>
              <a:ea typeface="Verdana"/>
              <a:cs typeface="Verdana"/>
              <a:sym typeface="Verdana"/>
            </a:endParaRPr>
          </a:p>
        </p:txBody>
      </p:sp>
      <p:sp>
        <p:nvSpPr>
          <p:cNvPr id="2" name="Content Placeholder 1"/>
          <p:cNvSpPr>
            <a:spLocks noGrp="1"/>
          </p:cNvSpPr>
          <p:nvPr>
            <p:ph sz="quarter" idx="10"/>
          </p:nvPr>
        </p:nvSpPr>
        <p:spPr/>
        <p:txBody>
          <a:bodyPr/>
          <a:lstStyle/>
          <a:p>
            <a:pPr>
              <a:buClr>
                <a:srgbClr val="CC0000"/>
              </a:buClr>
              <a:buSzPct val="100000"/>
            </a:pPr>
            <a:r>
              <a:rPr lang="en-US" sz="3000" dirty="0">
                <a:latin typeface="Verdana"/>
                <a:ea typeface="Verdana"/>
                <a:cs typeface="Verdana"/>
                <a:sym typeface="Verdana"/>
              </a:rPr>
              <a:t>Develop a brochure for rolling out scrum</a:t>
            </a:r>
          </a:p>
          <a:p>
            <a:pPr>
              <a:spcBef>
                <a:spcPts val="700"/>
              </a:spcBef>
              <a:buClr>
                <a:srgbClr val="CC0000"/>
              </a:buClr>
              <a:buSzPct val="100000"/>
            </a:pPr>
            <a:r>
              <a:rPr lang="en-US" sz="3000" dirty="0">
                <a:latin typeface="Verdana"/>
                <a:ea typeface="Verdana"/>
                <a:cs typeface="Verdana"/>
                <a:sym typeface="Verdana"/>
              </a:rPr>
              <a:t>Should contain </a:t>
            </a:r>
          </a:p>
          <a:p>
            <a:pPr marL="457200" indent="-457200">
              <a:spcBef>
                <a:spcPts val="600"/>
              </a:spcBef>
              <a:buClr>
                <a:srgbClr val="CC0000"/>
              </a:buClr>
              <a:buSzPct val="100000"/>
              <a:buFont typeface="Arial" panose="020B0604020202020204" pitchFamily="34" charset="0"/>
              <a:buChar char="•"/>
            </a:pPr>
            <a:r>
              <a:rPr lang="en-US" sz="2600" dirty="0">
                <a:latin typeface="Verdana"/>
                <a:ea typeface="Verdana"/>
                <a:cs typeface="Verdana"/>
                <a:sym typeface="Verdana"/>
              </a:rPr>
              <a:t>Logo</a:t>
            </a:r>
          </a:p>
          <a:p>
            <a:pPr marL="457200" indent="-457200">
              <a:spcBef>
                <a:spcPts val="600"/>
              </a:spcBef>
              <a:buClr>
                <a:srgbClr val="CC0000"/>
              </a:buClr>
              <a:buSzPct val="100000"/>
              <a:buFont typeface="Arial" panose="020B0604020202020204" pitchFamily="34" charset="0"/>
              <a:buChar char="•"/>
            </a:pPr>
            <a:r>
              <a:rPr lang="en-US" sz="2600" dirty="0">
                <a:latin typeface="Verdana"/>
                <a:ea typeface="Verdana"/>
                <a:cs typeface="Verdana"/>
                <a:sym typeface="Verdana"/>
              </a:rPr>
              <a:t>Catch phrase </a:t>
            </a:r>
          </a:p>
          <a:p>
            <a:pPr marL="457200" indent="-457200">
              <a:spcBef>
                <a:spcPts val="600"/>
              </a:spcBef>
              <a:buClr>
                <a:srgbClr val="CC0000"/>
              </a:buClr>
              <a:buSzPct val="100000"/>
              <a:buFont typeface="Arial" panose="020B0604020202020204" pitchFamily="34" charset="0"/>
              <a:buChar char="•"/>
            </a:pPr>
            <a:r>
              <a:rPr lang="en-US" sz="2600" dirty="0">
                <a:latin typeface="Verdana"/>
                <a:ea typeface="Verdana"/>
                <a:cs typeface="Verdana"/>
                <a:sym typeface="Verdana"/>
              </a:rPr>
              <a:t>Key features of scrum </a:t>
            </a:r>
          </a:p>
          <a:p>
            <a:pPr marL="457200" indent="-457200">
              <a:spcBef>
                <a:spcPts val="600"/>
              </a:spcBef>
              <a:buClr>
                <a:srgbClr val="CC0000"/>
              </a:buClr>
              <a:buSzPct val="100000"/>
              <a:buFont typeface="Arial" panose="020B0604020202020204" pitchFamily="34" charset="0"/>
              <a:buChar char="•"/>
            </a:pPr>
            <a:r>
              <a:rPr lang="en-US" sz="2600" dirty="0">
                <a:latin typeface="Verdana"/>
                <a:ea typeface="Verdana"/>
                <a:cs typeface="Verdana"/>
                <a:sym typeface="Verdana"/>
              </a:rPr>
              <a:t>Key social needs it addresses </a:t>
            </a:r>
          </a:p>
          <a:p>
            <a:pPr marL="457200" indent="-457200">
              <a:spcBef>
                <a:spcPts val="600"/>
              </a:spcBef>
              <a:buClr>
                <a:srgbClr val="CC0000"/>
              </a:buClr>
              <a:buSzPct val="100000"/>
              <a:buFont typeface="Arial" panose="020B0604020202020204" pitchFamily="34" charset="0"/>
              <a:buChar char="•"/>
            </a:pPr>
            <a:r>
              <a:rPr lang="en-US" sz="2600" dirty="0">
                <a:latin typeface="Verdana"/>
                <a:ea typeface="Verdana"/>
                <a:cs typeface="Verdana"/>
                <a:sym typeface="Verdana"/>
              </a:rPr>
              <a:t>Benefits to team </a:t>
            </a:r>
          </a:p>
          <a:p>
            <a:endParaRPr lang="en-US" dirty="0"/>
          </a:p>
        </p:txBody>
      </p:sp>
    </p:spTree>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2"/>
        <p:cNvGrpSpPr/>
        <p:nvPr/>
      </p:nvGrpSpPr>
      <p:grpSpPr>
        <a:xfrm>
          <a:off x="0" y="0"/>
          <a:ext cx="0" cy="0"/>
          <a:chOff x="0" y="0"/>
          <a:chExt cx="0" cy="0"/>
        </a:xfrm>
      </p:grpSpPr>
      <p:sp>
        <p:nvSpPr>
          <p:cNvPr id="904" name="Shape 904"/>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Acceptance test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Should be A4 size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Should be in </a:t>
            </a:r>
            <a:r>
              <a:rPr lang="en-US" sz="2600" b="0" i="0" u="none" strike="noStrike" cap="none" baseline="0" dirty="0" err="1">
                <a:solidFill>
                  <a:srgbClr val="000000"/>
                </a:solidFill>
                <a:latin typeface="Verdana"/>
                <a:ea typeface="Verdana"/>
                <a:cs typeface="Verdana"/>
                <a:sym typeface="Verdana"/>
              </a:rPr>
              <a:t>english</a:t>
            </a:r>
            <a:r>
              <a:rPr lang="en-US" sz="2600" b="0" i="0" u="none" strike="noStrike" cap="none" baseline="0" dirty="0">
                <a:solidFill>
                  <a:srgbClr val="000000"/>
                </a:solidFill>
                <a:latin typeface="Verdana"/>
                <a:ea typeface="Verdana"/>
                <a:cs typeface="Verdana"/>
                <a:sym typeface="Verdana"/>
              </a:rPr>
              <a:t>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Should have at least 5 social needs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The catch phrase should be within 150 characters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Should have at least 5 key features </a:t>
            </a:r>
          </a:p>
          <a:p>
            <a:pPr lvl="1">
              <a:spcBef>
                <a:spcPts val="600"/>
              </a:spcBef>
              <a:buClr>
                <a:srgbClr val="CC0000"/>
              </a:buClr>
              <a:buSzPct val="100000"/>
            </a:pPr>
            <a:r>
              <a:rPr lang="en-US" sz="2600" b="0" i="0" u="none" strike="noStrike" cap="none" baseline="0" dirty="0">
                <a:solidFill>
                  <a:srgbClr val="000000"/>
                </a:solidFill>
                <a:latin typeface="Verdana"/>
                <a:ea typeface="Verdana"/>
                <a:cs typeface="Verdana"/>
                <a:sym typeface="Verdana"/>
              </a:rPr>
              <a:t>Should have at least 5 key benefits to team</a:t>
            </a:r>
          </a:p>
        </p:txBody>
      </p:sp>
      <p:sp>
        <p:nvSpPr>
          <p:cNvPr id="903" name="Shape 90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Exercise ….</a:t>
            </a:r>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8"/>
        <p:cNvGrpSpPr/>
        <p:nvPr/>
      </p:nvGrpSpPr>
      <p:grpSpPr>
        <a:xfrm>
          <a:off x="0" y="0"/>
          <a:ext cx="0" cy="0"/>
          <a:chOff x="0" y="0"/>
          <a:chExt cx="0" cy="0"/>
        </a:xfrm>
      </p:grpSpPr>
      <p:sp>
        <p:nvSpPr>
          <p:cNvPr id="910" name="Shape 910"/>
          <p:cNvSpPr txBox="1">
            <a:spLocks noGrp="1"/>
          </p:cNvSpPr>
          <p:nvPr>
            <p:ph sz="quarter" idx="10"/>
          </p:nvPr>
        </p:nvSpPr>
        <p:spPr>
          <a:prstGeom prst="rect">
            <a:avLst/>
          </a:prstGeom>
          <a:noFill/>
          <a:ln>
            <a:noFill/>
          </a:ln>
        </p:spPr>
        <p:txBody>
          <a:bodyPr lIns="50800" tIns="50800" rIns="50800" bIns="50800" anchor="t" anchorCtr="0">
            <a:noAutofit/>
          </a:bodyPr>
          <a:lstStyle/>
          <a:p>
            <a:pPr>
              <a:lnSpc>
                <a:spcPct val="90000"/>
              </a:lnSpc>
              <a:buClr>
                <a:srgbClr val="CC0000"/>
              </a:buClr>
              <a:buSzPct val="100000"/>
            </a:pPr>
            <a:r>
              <a:rPr lang="en-US" sz="3000" b="0" i="0" u="none" strike="noStrike" cap="none" baseline="0" dirty="0">
                <a:solidFill>
                  <a:srgbClr val="000000"/>
                </a:solidFill>
                <a:latin typeface="Verdana"/>
                <a:ea typeface="Verdana"/>
                <a:cs typeface="Verdana"/>
                <a:sym typeface="Verdana"/>
              </a:rPr>
              <a:t>Develop a sprint backlog </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Prioritize the features </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Break the features into activities </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Estimate in ideal days</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Transfer it to the white board </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Volunteer for work</a:t>
            </a:r>
          </a:p>
          <a:p>
            <a:pPr>
              <a:lnSpc>
                <a:spcPct val="90000"/>
              </a:lnSpc>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Write down the volunteers name on the activity </a:t>
            </a:r>
          </a:p>
        </p:txBody>
      </p:sp>
      <p:sp>
        <p:nvSpPr>
          <p:cNvPr id="909" name="Shape 90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Exercise…..</a:t>
            </a:r>
          </a:p>
        </p:txBody>
      </p:sp>
    </p:spTree>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14"/>
        <p:cNvGrpSpPr/>
        <p:nvPr/>
      </p:nvGrpSpPr>
      <p:grpSpPr>
        <a:xfrm>
          <a:off x="0" y="0"/>
          <a:ext cx="0" cy="0"/>
          <a:chOff x="0" y="0"/>
          <a:chExt cx="0" cy="0"/>
        </a:xfrm>
      </p:grpSpPr>
      <p:sp>
        <p:nvSpPr>
          <p:cNvPr id="916" name="Shape 916"/>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In 40 minutes time, let us develop the brochure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Every 10 minutes let us perform  scrum meetings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After 40 minutes let us conduct a sprint review</a:t>
            </a:r>
          </a:p>
        </p:txBody>
      </p:sp>
      <p:sp>
        <p:nvSpPr>
          <p:cNvPr id="915" name="Shape 91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Let us sprint</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2"/>
        <p:cNvGrpSpPr/>
        <p:nvPr/>
      </p:nvGrpSpPr>
      <p:grpSpPr>
        <a:xfrm>
          <a:off x="0" y="0"/>
          <a:ext cx="0" cy="0"/>
          <a:chOff x="0" y="0"/>
          <a:chExt cx="0" cy="0"/>
        </a:xfrm>
      </p:grpSpPr>
      <p:sp>
        <p:nvSpPr>
          <p:cNvPr id="134" name="Shape 134"/>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Any variance is considered as evil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Focus is on Time , Cost and Scope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Very often the project teams can be insensitive to the business case of the project </a:t>
            </a:r>
          </a:p>
        </p:txBody>
      </p:sp>
      <p:sp>
        <p:nvSpPr>
          <p:cNvPr id="133" name="Shape 13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400" b="0" i="0" u="none" strike="noStrike" cap="none" baseline="0" dirty="0">
                <a:solidFill>
                  <a:srgbClr val="000000"/>
                </a:solidFill>
                <a:latin typeface="Verdana"/>
                <a:ea typeface="Verdana"/>
                <a:cs typeface="Verdana"/>
                <a:sym typeface="Verdana"/>
              </a:rPr>
              <a:t>Cultural aspects of predictive styles </a:t>
            </a:r>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20"/>
        <p:cNvGrpSpPr/>
        <p:nvPr/>
      </p:nvGrpSpPr>
      <p:grpSpPr>
        <a:xfrm>
          <a:off x="0" y="0"/>
          <a:ext cx="0" cy="0"/>
          <a:chOff x="0" y="0"/>
          <a:chExt cx="0" cy="0"/>
        </a:xfrm>
      </p:grpSpPr>
      <p:sp>
        <p:nvSpPr>
          <p:cNvPr id="2" name="Title 1"/>
          <p:cNvSpPr>
            <a:spLocks noGrp="1"/>
          </p:cNvSpPr>
          <p:nvPr>
            <p:ph type="title"/>
          </p:nvPr>
        </p:nvSpPr>
        <p:spPr>
          <a:xfrm>
            <a:off x="574766" y="2481944"/>
            <a:ext cx="7942217" cy="2353527"/>
          </a:xfrm>
        </p:spPr>
        <p:txBody>
          <a:bodyPr/>
          <a:lstStyle/>
          <a:p>
            <a:pPr algn="l"/>
            <a:r>
              <a:rPr lang="en-US" b="1" dirty="0" smtClean="0">
                <a:solidFill>
                  <a:srgbClr val="000000"/>
                </a:solidFill>
                <a:latin typeface="Verdana"/>
                <a:ea typeface="Verdana"/>
                <a:cs typeface="Verdana"/>
                <a:sym typeface="Verdana"/>
              </a:rPr>
              <a:t>Sprint-7</a:t>
            </a:r>
            <a:r>
              <a:rPr lang="en-US" b="1" dirty="0">
                <a:solidFill>
                  <a:srgbClr val="000000"/>
                </a:solidFill>
                <a:latin typeface="Verdana"/>
                <a:ea typeface="Verdana"/>
                <a:cs typeface="Verdana"/>
                <a:sym typeface="Verdana"/>
              </a:rPr>
              <a:t/>
            </a:r>
            <a:br>
              <a:rPr lang="en-US" b="1" dirty="0">
                <a:solidFill>
                  <a:srgbClr val="000000"/>
                </a:solidFill>
                <a:latin typeface="Verdana"/>
                <a:ea typeface="Verdana"/>
                <a:cs typeface="Verdana"/>
                <a:sym typeface="Verdana"/>
              </a:rPr>
            </a:br>
            <a:r>
              <a:rPr lang="en-US" b="1" dirty="0">
                <a:solidFill>
                  <a:srgbClr val="000000"/>
                </a:solidFill>
                <a:latin typeface="Verdana"/>
                <a:ea typeface="Verdana"/>
                <a:cs typeface="Verdana"/>
                <a:sym typeface="Verdana"/>
              </a:rPr>
              <a:t/>
            </a:r>
            <a:br>
              <a:rPr lang="en-US" b="1" dirty="0">
                <a:solidFill>
                  <a:srgbClr val="000000"/>
                </a:solidFill>
                <a:latin typeface="Verdana"/>
                <a:ea typeface="Verdana"/>
                <a:cs typeface="Verdana"/>
                <a:sym typeface="Verdana"/>
              </a:rPr>
            </a:br>
            <a:r>
              <a:rPr lang="en-US" b="1" dirty="0" smtClean="0">
                <a:latin typeface="Verdana"/>
                <a:ea typeface="Verdana"/>
                <a:cs typeface="Verdana"/>
                <a:sym typeface="Verdana"/>
              </a:rPr>
              <a:t>- </a:t>
            </a:r>
            <a:r>
              <a:rPr lang="en-US" dirty="0" smtClean="0">
                <a:latin typeface="Verdana"/>
                <a:ea typeface="Verdana"/>
                <a:cs typeface="Verdana"/>
                <a:sym typeface="Verdana"/>
              </a:rPr>
              <a:t>Retrospectives </a:t>
            </a:r>
            <a:endParaRPr lang="en-US" dirty="0"/>
          </a:p>
        </p:txBody>
      </p:sp>
    </p:spTree>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26"/>
        <p:cNvGrpSpPr/>
        <p:nvPr/>
      </p:nvGrpSpPr>
      <p:grpSpPr>
        <a:xfrm>
          <a:off x="0" y="0"/>
          <a:ext cx="0" cy="0"/>
          <a:chOff x="0" y="0"/>
          <a:chExt cx="0" cy="0"/>
        </a:xfrm>
      </p:grpSpPr>
      <p:sp>
        <p:nvSpPr>
          <p:cNvPr id="928" name="Shape 928"/>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3000" b="0" i="0" u="none" strike="noStrike" cap="none" baseline="0" dirty="0">
                <a:solidFill>
                  <a:srgbClr val="000000"/>
                </a:solidFill>
                <a:latin typeface="Verdana"/>
                <a:ea typeface="Verdana"/>
                <a:cs typeface="Verdana"/>
                <a:sym typeface="Verdana"/>
              </a:rPr>
              <a:t>What went right </a:t>
            </a:r>
          </a:p>
          <a:p>
            <a:pPr marL="0" marR="0" lvl="0" indent="0" algn="l" rtl="0">
              <a:lnSpc>
                <a:spcPct val="100000"/>
              </a:lnSpc>
              <a:spcBef>
                <a:spcPts val="700"/>
              </a:spcBef>
              <a:spcAft>
                <a:spcPts val="0"/>
              </a:spcAft>
              <a:buClr>
                <a:srgbClr val="CC0000"/>
              </a:buClr>
              <a:buSzPct val="100000"/>
              <a:buFont typeface="Noto Symbol"/>
              <a:buChar char="●"/>
            </a:pPr>
            <a:r>
              <a:rPr lang="en-US" sz="3000" b="0" i="0" u="none" strike="noStrike" cap="none" baseline="0" dirty="0">
                <a:solidFill>
                  <a:srgbClr val="000000"/>
                </a:solidFill>
                <a:latin typeface="Verdana"/>
                <a:ea typeface="Verdana"/>
                <a:cs typeface="Verdana"/>
                <a:sym typeface="Verdana"/>
              </a:rPr>
              <a:t>What went wrong </a:t>
            </a:r>
            <a:endParaRPr lang="en-US" sz="3000" b="0" i="0" u="none" strike="noStrike" cap="none" baseline="0" dirty="0" smtClean="0">
              <a:solidFill>
                <a:srgbClr val="000000"/>
              </a:solidFill>
              <a:latin typeface="Verdana"/>
              <a:ea typeface="Verdana"/>
              <a:cs typeface="Verdana"/>
              <a:sym typeface="Verdana"/>
            </a:endParaRPr>
          </a:p>
          <a:p>
            <a:pPr marL="0" marR="0" lvl="0" indent="0" algn="l" rtl="0">
              <a:lnSpc>
                <a:spcPct val="100000"/>
              </a:lnSpc>
              <a:spcBef>
                <a:spcPts val="700"/>
              </a:spcBef>
              <a:spcAft>
                <a:spcPts val="0"/>
              </a:spcAft>
              <a:buClr>
                <a:srgbClr val="CC0000"/>
              </a:buClr>
              <a:buSzPct val="100000"/>
              <a:buFont typeface="Noto Symbol"/>
              <a:buChar char="●"/>
            </a:pPr>
            <a:endParaRPr lang="en-US" sz="3000" dirty="0" smtClean="0">
              <a:latin typeface="Verdana"/>
              <a:ea typeface="Verdana"/>
              <a:cs typeface="Verdana"/>
              <a:sym typeface="Verdana"/>
            </a:endParaRPr>
          </a:p>
          <a:p>
            <a:pPr marL="0" marR="0" lvl="0" indent="0" algn="l" rtl="0">
              <a:lnSpc>
                <a:spcPct val="100000"/>
              </a:lnSpc>
              <a:spcBef>
                <a:spcPts val="700"/>
              </a:spcBef>
              <a:spcAft>
                <a:spcPts val="0"/>
              </a:spcAft>
              <a:buClr>
                <a:srgbClr val="CC0000"/>
              </a:buClr>
              <a:buSzPct val="100000"/>
              <a:buNone/>
            </a:pPr>
            <a:r>
              <a:rPr lang="en-US" sz="3000" b="1" dirty="0" smtClean="0">
                <a:latin typeface="Verdana"/>
                <a:ea typeface="Verdana"/>
                <a:cs typeface="Verdana"/>
                <a:sym typeface="Verdana"/>
              </a:rPr>
              <a:t>Techniques for Retrospective</a:t>
            </a:r>
            <a:endParaRPr lang="en-US" sz="3000" b="1" dirty="0">
              <a:latin typeface="Verdana"/>
              <a:ea typeface="Verdana"/>
              <a:cs typeface="Verdana"/>
              <a:sym typeface="Verdana"/>
            </a:endParaRPr>
          </a:p>
          <a:p>
            <a:r>
              <a:rPr lang="en-US" sz="3200" dirty="0"/>
              <a:t>Force Field Analysis</a:t>
            </a:r>
          </a:p>
          <a:p>
            <a:r>
              <a:rPr lang="en-US" sz="3200" dirty="0" err="1"/>
              <a:t>Pomodoro</a:t>
            </a:r>
            <a:r>
              <a:rPr lang="en-US" sz="3200" dirty="0"/>
              <a:t> Retrospective</a:t>
            </a:r>
          </a:p>
          <a:p>
            <a:r>
              <a:rPr lang="en-US" sz="3200" dirty="0"/>
              <a:t>Start-Stop-Continue</a:t>
            </a:r>
          </a:p>
          <a:p>
            <a:r>
              <a:rPr lang="en-US" sz="3200" dirty="0"/>
              <a:t>Sailboat</a:t>
            </a:r>
          </a:p>
          <a:p>
            <a:pPr marL="0" marR="0" lvl="0" indent="0" algn="l" rtl="0">
              <a:lnSpc>
                <a:spcPct val="100000"/>
              </a:lnSpc>
              <a:spcBef>
                <a:spcPts val="700"/>
              </a:spcBef>
              <a:spcAft>
                <a:spcPts val="0"/>
              </a:spcAft>
              <a:buClr>
                <a:srgbClr val="CC0000"/>
              </a:buClr>
              <a:buSzPct val="100000"/>
              <a:buFont typeface="Noto Symbol"/>
              <a:buChar char="●"/>
            </a:pPr>
            <a:endParaRPr lang="en-US" sz="3000" b="0" i="0" u="none" strike="noStrike" cap="none" baseline="0" dirty="0">
              <a:solidFill>
                <a:srgbClr val="000000"/>
              </a:solidFill>
              <a:latin typeface="Verdana"/>
              <a:ea typeface="Verdana"/>
              <a:cs typeface="Verdana"/>
              <a:sym typeface="Verdana"/>
            </a:endParaRPr>
          </a:p>
        </p:txBody>
      </p:sp>
      <p:sp>
        <p:nvSpPr>
          <p:cNvPr id="927" name="Shape 92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Sprint retrospectives</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-9</a:t>
            </a:r>
            <a:endParaRPr lang="en-US" dirty="0"/>
          </a:p>
        </p:txBody>
      </p:sp>
      <p:sp>
        <p:nvSpPr>
          <p:cNvPr id="5" name="Content Placeholder 4"/>
          <p:cNvSpPr>
            <a:spLocks noGrp="1"/>
          </p:cNvSpPr>
          <p:nvPr>
            <p:ph sz="quarter" idx="10"/>
          </p:nvPr>
        </p:nvSpPr>
        <p:spPr/>
        <p:txBody>
          <a:bodyPr/>
          <a:lstStyle/>
          <a:p>
            <a:pPr algn="ctr"/>
            <a:endParaRPr lang="en-US" sz="5400" dirty="0" smtClean="0"/>
          </a:p>
          <a:p>
            <a:pPr algn="ctr"/>
            <a:endParaRPr lang="en-US" sz="5400" dirty="0"/>
          </a:p>
          <a:p>
            <a:pPr algn="ctr"/>
            <a:r>
              <a:rPr lang="en-US" sz="5400" dirty="0" smtClean="0"/>
              <a:t>Retrospective</a:t>
            </a:r>
            <a:endParaRPr lang="en-US" sz="5400" dirty="0"/>
          </a:p>
        </p:txBody>
      </p:sp>
    </p:spTree>
    <p:extLst>
      <p:ext uri="{BB962C8B-B14F-4D97-AF65-F5344CB8AC3E}">
        <p14:creationId xmlns:p14="http://schemas.microsoft.com/office/powerpoint/2010/main" val="5322929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66"/>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Useful </a:t>
            </a:r>
            <a:r>
              <a:rPr lang="en-US" b="1" dirty="0" smtClean="0">
                <a:solidFill>
                  <a:srgbClr val="000000"/>
                </a:solidFill>
                <a:latin typeface="Verdana"/>
                <a:ea typeface="Verdana"/>
                <a:cs typeface="Verdana"/>
                <a:sym typeface="Verdana"/>
              </a:rPr>
              <a:t>Metrics</a:t>
            </a:r>
            <a:r>
              <a:rPr lang="en-US" dirty="0" smtClean="0">
                <a:solidFill>
                  <a:srgbClr val="000000"/>
                </a:solidFill>
                <a:latin typeface="Verdana"/>
                <a:ea typeface="Verdana"/>
                <a:cs typeface="Verdana"/>
                <a:sym typeface="Verdana"/>
              </a:rPr>
              <a:t> </a:t>
            </a:r>
            <a:endParaRPr lang="en-US" dirty="0"/>
          </a:p>
        </p:txBody>
      </p:sp>
    </p:spTree>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72"/>
        <p:cNvGrpSpPr/>
        <p:nvPr/>
      </p:nvGrpSpPr>
      <p:grpSpPr>
        <a:xfrm>
          <a:off x="0" y="0"/>
          <a:ext cx="0" cy="0"/>
          <a:chOff x="0" y="0"/>
          <a:chExt cx="0" cy="0"/>
        </a:xfrm>
      </p:grpSpPr>
      <p:sp>
        <p:nvSpPr>
          <p:cNvPr id="1273" name="Shape 127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Release burn down</a:t>
            </a:r>
            <a:r>
              <a:rPr lang="en-US" sz="3800" b="0" i="0" u="none" strike="noStrike" cap="none" baseline="0" dirty="0">
                <a:solidFill>
                  <a:srgbClr val="000000"/>
                </a:solidFill>
                <a:latin typeface="Verdana"/>
                <a:ea typeface="Verdana"/>
                <a:cs typeface="Verdana"/>
                <a:sym typeface="Verdana"/>
              </a:rPr>
              <a:t> </a:t>
            </a:r>
          </a:p>
        </p:txBody>
      </p:sp>
      <p:pic>
        <p:nvPicPr>
          <p:cNvPr id="1274" name="Shape 1274"/>
          <p:cNvPicPr preferRelativeResize="0"/>
          <p:nvPr/>
        </p:nvPicPr>
        <p:blipFill rotWithShape="1">
          <a:blip r:embed="rId4">
            <a:alphaModFix/>
          </a:blip>
          <a:srcRect/>
          <a:stretch/>
        </p:blipFill>
        <p:spPr>
          <a:xfrm>
            <a:off x="511444" y="1313481"/>
            <a:ext cx="8167607" cy="40925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78"/>
        <p:cNvGrpSpPr/>
        <p:nvPr/>
      </p:nvGrpSpPr>
      <p:grpSpPr>
        <a:xfrm>
          <a:off x="0" y="0"/>
          <a:ext cx="0" cy="0"/>
          <a:chOff x="0" y="0"/>
          <a:chExt cx="0" cy="0"/>
        </a:xfrm>
      </p:grpSpPr>
      <p:sp>
        <p:nvSpPr>
          <p:cNvPr id="1279" name="Shape 127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Sprint Burn down Chart</a:t>
            </a:r>
          </a:p>
        </p:txBody>
      </p:sp>
      <p:pic>
        <p:nvPicPr>
          <p:cNvPr id="1280" name="Shape 1280"/>
          <p:cNvPicPr preferRelativeResize="0"/>
          <p:nvPr/>
        </p:nvPicPr>
        <p:blipFill rotWithShape="1">
          <a:blip r:embed="rId4">
            <a:alphaModFix/>
          </a:blip>
          <a:srcRect/>
          <a:stretch/>
        </p:blipFill>
        <p:spPr>
          <a:xfrm>
            <a:off x="533399" y="1115880"/>
            <a:ext cx="7959671" cy="4293028"/>
          </a:xfrm>
          <a:prstGeom prst="rect">
            <a:avLst/>
          </a:prstGeom>
          <a:noFill/>
          <a:ln>
            <a:noFill/>
          </a:ln>
        </p:spPr>
      </p:pic>
      <p:sp>
        <p:nvSpPr>
          <p:cNvPr id="1281" name="Shape 1281"/>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91"/>
        <p:cNvGrpSpPr/>
        <p:nvPr/>
      </p:nvGrpSpPr>
      <p:grpSpPr>
        <a:xfrm>
          <a:off x="0" y="0"/>
          <a:ext cx="0" cy="0"/>
          <a:chOff x="0" y="0"/>
          <a:chExt cx="0" cy="0"/>
        </a:xfrm>
      </p:grpSpPr>
      <p:pic>
        <p:nvPicPr>
          <p:cNvPr id="1292" name="Shape 1292"/>
          <p:cNvPicPr preferRelativeResize="0"/>
          <p:nvPr/>
        </p:nvPicPr>
        <p:blipFill rotWithShape="1">
          <a:blip r:embed="rId4">
            <a:alphaModFix/>
          </a:blip>
          <a:srcRect/>
          <a:stretch/>
        </p:blipFill>
        <p:spPr>
          <a:xfrm>
            <a:off x="836908" y="1317357"/>
            <a:ext cx="7950631" cy="4043253"/>
          </a:xfrm>
          <a:prstGeom prst="rect">
            <a:avLst/>
          </a:prstGeom>
          <a:noFill/>
          <a:ln>
            <a:noFill/>
          </a:ln>
        </p:spPr>
      </p:pic>
      <p:sp>
        <p:nvSpPr>
          <p:cNvPr id="2" name="Title 1"/>
          <p:cNvSpPr>
            <a:spLocks noGrp="1"/>
          </p:cNvSpPr>
          <p:nvPr>
            <p:ph type="title"/>
          </p:nvPr>
        </p:nvSpPr>
        <p:spPr/>
        <p:txBody>
          <a:bodyPr/>
          <a:lstStyle/>
          <a:p>
            <a:r>
              <a:rPr lang="en-US" dirty="0" smtClean="0"/>
              <a:t>Project Burn Down Charts</a:t>
            </a:r>
            <a:endParaRPr lang="en-US" dirty="0"/>
          </a:p>
        </p:txBody>
      </p:sp>
    </p:spTree>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Burn Down Chart</a:t>
            </a:r>
            <a:endParaRPr lang="en-US" dirty="0"/>
          </a:p>
        </p:txBody>
      </p:sp>
    </p:spTree>
    <p:extLst>
      <p:ext uri="{BB962C8B-B14F-4D97-AF65-F5344CB8AC3E}">
        <p14:creationId xmlns:p14="http://schemas.microsoft.com/office/powerpoint/2010/main" val="23242528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Velocity Chart</a:t>
            </a:r>
            <a:endParaRPr lang="en-US" dirty="0"/>
          </a:p>
        </p:txBody>
      </p:sp>
    </p:spTree>
    <p:extLst>
      <p:ext uri="{BB962C8B-B14F-4D97-AF65-F5344CB8AC3E}">
        <p14:creationId xmlns:p14="http://schemas.microsoft.com/office/powerpoint/2010/main" val="9538158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Shape 129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4000" b="1" i="0" u="none" strike="noStrike" cap="none" baseline="0">
                <a:solidFill>
                  <a:srgbClr val="000000"/>
                </a:solidFill>
                <a:latin typeface="Verdana"/>
                <a:ea typeface="Verdana"/>
                <a:cs typeface="Verdana"/>
                <a:sym typeface="Verdana"/>
              </a:rPr>
              <a:t>Tools </a:t>
            </a:r>
            <a:r>
              <a:rPr lang="en-US" sz="4000" b="0" i="0" u="none" strike="noStrike" cap="none" baseline="0">
                <a:solidFill>
                  <a:srgbClr val="000000"/>
                </a:solidFill>
                <a:latin typeface="Verdana"/>
                <a:ea typeface="Verdana"/>
                <a:cs typeface="Verdana"/>
                <a:sym typeface="Verdana"/>
              </a:rPr>
              <a:t>   </a:t>
            </a:r>
          </a:p>
        </p:txBody>
      </p:sp>
      <p:sp>
        <p:nvSpPr>
          <p:cNvPr id="1298" name="Shape 1298"/>
          <p:cNvSpPr txBox="1">
            <a:spLocks noGrp="1"/>
          </p:cNvSpPr>
          <p:nvPr>
            <p:ph type="body" idx="4294967295"/>
          </p:nvPr>
        </p:nvSpPr>
        <p:spPr>
          <a:xfrm>
            <a:off x="2133600" y="3429000"/>
            <a:ext cx="7010400" cy="1600200"/>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2800" b="0" i="0" u="none" strike="noStrike" cap="none" baseline="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8"/>
        <p:cNvGrpSpPr/>
        <p:nvPr/>
      </p:nvGrpSpPr>
      <p:grpSpPr>
        <a:xfrm>
          <a:off x="0" y="0"/>
          <a:ext cx="0" cy="0"/>
          <a:chOff x="0" y="0"/>
          <a:chExt cx="0" cy="0"/>
        </a:xfrm>
      </p:grpSpPr>
      <p:sp>
        <p:nvSpPr>
          <p:cNvPr id="140" name="Shape 140"/>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000000"/>
              </a:buClr>
              <a:buSzPct val="100000"/>
            </a:pPr>
            <a:r>
              <a:rPr lang="en-US" sz="1800" b="0" i="0" u="none" strike="noStrike" cap="none" baseline="0" dirty="0" smtClean="0">
                <a:solidFill>
                  <a:srgbClr val="000000"/>
                </a:solidFill>
                <a:latin typeface="Verdana"/>
                <a:ea typeface="Verdana"/>
                <a:cs typeface="Verdana"/>
                <a:sym typeface="Verdana"/>
              </a:rPr>
              <a:t>SCRUM</a:t>
            </a:r>
            <a:endParaRPr lang="en-US" sz="1800" b="0" i="0" u="none" strike="noStrike" cap="none" baseline="0" dirty="0">
              <a:solidFill>
                <a:srgbClr val="000000"/>
              </a:solidFill>
              <a:latin typeface="Verdana"/>
              <a:ea typeface="Verdana"/>
              <a:cs typeface="Verdana"/>
              <a:sym typeface="Verdana"/>
            </a:endParaRPr>
          </a:p>
          <a:p>
            <a:pPr>
              <a:spcBef>
                <a:spcPts val="700"/>
              </a:spcBef>
              <a:buClr>
                <a:srgbClr val="000000"/>
              </a:buClr>
              <a:buSzPct val="100000"/>
            </a:pPr>
            <a:r>
              <a:rPr lang="en-US" sz="1800" b="0" i="0" u="none" strike="noStrike" cap="none" baseline="0" dirty="0" smtClean="0">
                <a:solidFill>
                  <a:srgbClr val="000000"/>
                </a:solidFill>
                <a:latin typeface="Verdana"/>
                <a:ea typeface="Verdana"/>
                <a:cs typeface="Verdana"/>
                <a:sym typeface="Verdana"/>
              </a:rPr>
              <a:t>XP</a:t>
            </a:r>
            <a:endParaRPr lang="en-US" sz="1800" b="0" i="0" u="none" strike="noStrike" cap="none" baseline="0" dirty="0">
              <a:solidFill>
                <a:srgbClr val="000000"/>
              </a:solidFill>
              <a:latin typeface="Verdana"/>
              <a:ea typeface="Verdana"/>
              <a:cs typeface="Verdana"/>
              <a:sym typeface="Verdana"/>
            </a:endParaRPr>
          </a:p>
          <a:p>
            <a:pPr>
              <a:spcBef>
                <a:spcPts val="700"/>
              </a:spcBef>
              <a:buClr>
                <a:srgbClr val="000000"/>
              </a:buClr>
              <a:buSzPct val="100000"/>
            </a:pPr>
            <a:r>
              <a:rPr lang="en-US" sz="1800" b="0" i="0" u="none" strike="noStrike" cap="none" baseline="0" dirty="0" smtClean="0">
                <a:solidFill>
                  <a:srgbClr val="000000"/>
                </a:solidFill>
                <a:latin typeface="Verdana"/>
                <a:ea typeface="Verdana"/>
                <a:cs typeface="Verdana"/>
                <a:sym typeface="Verdana"/>
              </a:rPr>
              <a:t>Crystal </a:t>
            </a:r>
            <a:r>
              <a:rPr lang="en-US" sz="1800" b="0" i="0" u="none" strike="noStrike" cap="none" baseline="0" dirty="0">
                <a:solidFill>
                  <a:srgbClr val="000000"/>
                </a:solidFill>
                <a:latin typeface="Verdana"/>
                <a:ea typeface="Verdana"/>
                <a:cs typeface="Verdana"/>
                <a:sym typeface="Verdana"/>
              </a:rPr>
              <a:t>family </a:t>
            </a:r>
            <a:endParaRPr lang="en-US" sz="1800" b="0" i="0" u="none" strike="noStrike" cap="none" baseline="0" dirty="0" smtClean="0">
              <a:solidFill>
                <a:srgbClr val="000000"/>
              </a:solidFill>
              <a:latin typeface="Verdana"/>
              <a:ea typeface="Verdana"/>
              <a:cs typeface="Verdana"/>
              <a:sym typeface="Verdana"/>
            </a:endParaRPr>
          </a:p>
          <a:p>
            <a:pPr>
              <a:spcBef>
                <a:spcPts val="700"/>
              </a:spcBef>
              <a:buClr>
                <a:srgbClr val="000000"/>
              </a:buClr>
              <a:buSzPct val="100000"/>
            </a:pPr>
            <a:r>
              <a:rPr lang="en-US" sz="1800" dirty="0" smtClean="0">
                <a:latin typeface="Verdana"/>
                <a:ea typeface="Verdana"/>
                <a:cs typeface="Verdana"/>
                <a:sym typeface="Verdana"/>
              </a:rPr>
              <a:t>Many Others......</a:t>
            </a:r>
            <a:endParaRPr lang="en-US" sz="1800" b="0" i="0" u="none" strike="noStrike" cap="none" baseline="0" dirty="0">
              <a:solidFill>
                <a:srgbClr val="000000"/>
              </a:solidFill>
              <a:latin typeface="Verdana"/>
              <a:ea typeface="Verdana"/>
              <a:cs typeface="Verdana"/>
              <a:sym typeface="Verdana"/>
            </a:endParaRPr>
          </a:p>
        </p:txBody>
      </p:sp>
      <p:sp>
        <p:nvSpPr>
          <p:cNvPr id="139" name="Shape 13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Adaptive</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02"/>
        <p:cNvGrpSpPr/>
        <p:nvPr/>
      </p:nvGrpSpPr>
      <p:grpSpPr>
        <a:xfrm>
          <a:off x="0" y="0"/>
          <a:ext cx="0" cy="0"/>
          <a:chOff x="0" y="0"/>
          <a:chExt cx="0" cy="0"/>
        </a:xfrm>
      </p:grpSpPr>
      <p:sp>
        <p:nvSpPr>
          <p:cNvPr id="1304" name="Shape 1304"/>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2400" b="0" i="0" u="none" strike="noStrike" cap="none" baseline="0" dirty="0">
                <a:solidFill>
                  <a:srgbClr val="000000"/>
                </a:solidFill>
                <a:latin typeface="Verdana"/>
                <a:ea typeface="Verdana"/>
                <a:cs typeface="Verdana"/>
                <a:sym typeface="Verdana"/>
              </a:rPr>
              <a:t>Doing Scrum requires no tools</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Using a tool will not make you do Scrum</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Identify your metrics and reporting needs first</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Find tools that work with you</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Start simple and stay that way</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Find tools with unobtrusive touch points</a:t>
            </a:r>
          </a:p>
          <a:p>
            <a:pPr>
              <a:spcBef>
                <a:spcPts val="500"/>
              </a:spcBef>
              <a:buClr>
                <a:srgbClr val="CC0000"/>
              </a:buClr>
              <a:buSzPct val="100000"/>
            </a:pPr>
            <a:r>
              <a:rPr lang="en-US" sz="2400" b="0" i="0" u="none" strike="noStrike" cap="none" baseline="0" dirty="0">
                <a:solidFill>
                  <a:srgbClr val="000000"/>
                </a:solidFill>
                <a:latin typeface="Verdana"/>
                <a:ea typeface="Verdana"/>
                <a:cs typeface="Verdana"/>
                <a:sym typeface="Verdana"/>
              </a:rPr>
              <a:t>Assign a </a:t>
            </a:r>
            <a:r>
              <a:rPr lang="en-US" sz="2400" b="0" i="0" u="none" strike="noStrike" cap="none" baseline="0" dirty="0" err="1">
                <a:solidFill>
                  <a:srgbClr val="000000"/>
                </a:solidFill>
                <a:latin typeface="Verdana"/>
                <a:ea typeface="Verdana"/>
                <a:cs typeface="Verdana"/>
                <a:sym typeface="Verdana"/>
              </a:rPr>
              <a:t>Toolmeister</a:t>
            </a:r>
            <a:r>
              <a:rPr lang="en-US" sz="2400" b="0" i="0" u="none" strike="noStrike" cap="none" baseline="0" dirty="0">
                <a:solidFill>
                  <a:srgbClr val="000000"/>
                </a:solidFill>
                <a:latin typeface="Verdana"/>
                <a:ea typeface="Verdana"/>
                <a:cs typeface="Verdana"/>
                <a:sym typeface="Verdana"/>
              </a:rPr>
              <a:t> to handle tool usage</a:t>
            </a:r>
          </a:p>
        </p:txBody>
      </p:sp>
      <p:sp>
        <p:nvSpPr>
          <p:cNvPr id="1303" name="Shape 130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Tool Support for Scrum</a:t>
            </a:r>
          </a:p>
        </p:txBody>
      </p:sp>
    </p:spTree>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08"/>
        <p:cNvGrpSpPr/>
        <p:nvPr/>
      </p:nvGrpSpPr>
      <p:grpSpPr>
        <a:xfrm>
          <a:off x="0" y="0"/>
          <a:ext cx="0" cy="0"/>
          <a:chOff x="0" y="0"/>
          <a:chExt cx="0" cy="0"/>
        </a:xfrm>
      </p:grpSpPr>
      <p:sp>
        <p:nvSpPr>
          <p:cNvPr id="1310" name="Shape 1310"/>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2500" b="0" i="0" u="none" strike="noStrike" cap="none" baseline="0" dirty="0">
                <a:solidFill>
                  <a:srgbClr val="000000"/>
                </a:solidFill>
                <a:latin typeface="Verdana"/>
                <a:ea typeface="Verdana"/>
                <a:cs typeface="Verdana"/>
                <a:sym typeface="Verdana"/>
              </a:rPr>
              <a:t>Collaboration Tools</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Whiteboards, wiki, NetMeeting</a:t>
            </a:r>
          </a:p>
          <a:p>
            <a:pPr>
              <a:spcBef>
                <a:spcPts val="700"/>
              </a:spcBef>
              <a:buClr>
                <a:srgbClr val="CC0000"/>
              </a:buClr>
              <a:buSzPct val="100000"/>
            </a:pPr>
            <a:r>
              <a:rPr lang="en-US" sz="2500" b="0" i="0" u="none" strike="noStrike" cap="none" baseline="0" dirty="0">
                <a:solidFill>
                  <a:srgbClr val="000000"/>
                </a:solidFill>
                <a:latin typeface="Verdana"/>
                <a:ea typeface="Verdana"/>
                <a:cs typeface="Verdana"/>
                <a:sym typeface="Verdana"/>
              </a:rPr>
              <a:t>Communication Tools</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Talking, </a:t>
            </a:r>
            <a:r>
              <a:rPr lang="en-US" sz="2200" b="0" i="0" u="none" strike="noStrike" cap="none" baseline="0" dirty="0" err="1">
                <a:solidFill>
                  <a:srgbClr val="000000"/>
                </a:solidFill>
                <a:latin typeface="Verdana"/>
                <a:ea typeface="Verdana"/>
                <a:cs typeface="Verdana"/>
                <a:sym typeface="Verdana"/>
              </a:rPr>
              <a:t>eMail</a:t>
            </a:r>
            <a:r>
              <a:rPr lang="en-US" sz="2200" b="0" i="0" u="none" strike="noStrike" cap="none" baseline="0" dirty="0">
                <a:solidFill>
                  <a:srgbClr val="000000"/>
                </a:solidFill>
                <a:latin typeface="Verdana"/>
                <a:ea typeface="Verdana"/>
                <a:cs typeface="Verdana"/>
                <a:sym typeface="Verdana"/>
              </a:rPr>
              <a:t>, IM, video conferencing</a:t>
            </a:r>
          </a:p>
          <a:p>
            <a:pPr>
              <a:spcBef>
                <a:spcPts val="700"/>
              </a:spcBef>
              <a:buClr>
                <a:srgbClr val="CC0000"/>
              </a:buClr>
              <a:buSzPct val="100000"/>
            </a:pPr>
            <a:r>
              <a:rPr lang="en-US" sz="2500" b="0" i="0" u="none" strike="noStrike" cap="none" baseline="0" dirty="0">
                <a:solidFill>
                  <a:srgbClr val="000000"/>
                </a:solidFill>
                <a:latin typeface="Verdana"/>
                <a:ea typeface="Verdana"/>
                <a:cs typeface="Verdana"/>
                <a:sym typeface="Verdana"/>
              </a:rPr>
              <a:t>Management Tools</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Big charts, spreadsheets, tracking tools</a:t>
            </a:r>
          </a:p>
          <a:p>
            <a:pPr>
              <a:spcBef>
                <a:spcPts val="700"/>
              </a:spcBef>
              <a:buClr>
                <a:srgbClr val="CC0000"/>
              </a:buClr>
              <a:buSzPct val="100000"/>
            </a:pPr>
            <a:r>
              <a:rPr lang="en-US" sz="2500" b="0" i="0" u="none" strike="noStrike" cap="none" baseline="0" dirty="0">
                <a:solidFill>
                  <a:srgbClr val="000000"/>
                </a:solidFill>
                <a:latin typeface="Verdana"/>
                <a:ea typeface="Verdana"/>
                <a:cs typeface="Verdana"/>
                <a:sym typeface="Verdana"/>
              </a:rPr>
              <a:t>Development Tools</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Version control, build (Ant), automated testing (</a:t>
            </a:r>
            <a:r>
              <a:rPr lang="en-US" sz="2200" b="0" i="0" u="none" strike="noStrike" cap="none" baseline="0" dirty="0" err="1">
                <a:solidFill>
                  <a:srgbClr val="000000"/>
                </a:solidFill>
                <a:latin typeface="Verdana"/>
                <a:ea typeface="Verdana"/>
                <a:cs typeface="Verdana"/>
                <a:sym typeface="Verdana"/>
              </a:rPr>
              <a:t>xUnit</a:t>
            </a:r>
            <a:r>
              <a:rPr lang="en-US" sz="2200" b="0" i="0" u="none" strike="noStrike" cap="none" baseline="0" dirty="0">
                <a:solidFill>
                  <a:srgbClr val="000000"/>
                </a:solidFill>
                <a:latin typeface="Verdana"/>
                <a:ea typeface="Verdana"/>
                <a:cs typeface="Verdana"/>
                <a:sym typeface="Verdana"/>
              </a:rPr>
              <a:t>, Fit), integration (Cruise Control), IDE w/refactoring support (Eclipse, </a:t>
            </a:r>
            <a:r>
              <a:rPr lang="en-US" sz="2200" b="0" i="0" u="none" strike="noStrike" cap="none" baseline="0" dirty="0" err="1">
                <a:solidFill>
                  <a:srgbClr val="000000"/>
                </a:solidFill>
                <a:latin typeface="Verdana"/>
                <a:ea typeface="Verdana"/>
                <a:cs typeface="Verdana"/>
                <a:sym typeface="Verdana"/>
              </a:rPr>
              <a:t>RefactorIT</a:t>
            </a:r>
            <a:r>
              <a:rPr lang="en-US" sz="2200" b="0" i="0" u="none" strike="noStrike" cap="none" baseline="0" dirty="0">
                <a:solidFill>
                  <a:srgbClr val="000000"/>
                </a:solidFill>
                <a:latin typeface="Verdana"/>
                <a:ea typeface="Verdana"/>
                <a:cs typeface="Verdana"/>
                <a:sym typeface="Verdana"/>
              </a:rPr>
              <a:t>)</a:t>
            </a:r>
          </a:p>
        </p:txBody>
      </p:sp>
      <p:sp>
        <p:nvSpPr>
          <p:cNvPr id="1309" name="Shape 130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100" b="1" i="0" u="none" strike="noStrike" cap="none" baseline="0" dirty="0">
                <a:solidFill>
                  <a:srgbClr val="000000"/>
                </a:solidFill>
                <a:latin typeface="Verdana"/>
                <a:ea typeface="Verdana"/>
                <a:cs typeface="Verdana"/>
                <a:sym typeface="Verdana"/>
              </a:rPr>
              <a:t>Type of Tools Used by Agile </a:t>
            </a:r>
            <a:r>
              <a:rPr lang="en-US" sz="3100" b="1" i="0" u="none" strike="noStrike" cap="none" baseline="0" dirty="0" smtClean="0">
                <a:solidFill>
                  <a:srgbClr val="000000"/>
                </a:solidFill>
                <a:latin typeface="Verdana"/>
                <a:ea typeface="Verdana"/>
                <a:cs typeface="Verdana"/>
                <a:sym typeface="Verdana"/>
              </a:rPr>
              <a:t>Teams</a:t>
            </a:r>
            <a:endParaRPr lang="en-US" sz="3100" b="1" i="0" u="none" strike="noStrike" cap="none" baseline="0" dirty="0">
              <a:solidFill>
                <a:srgbClr val="000000"/>
              </a:solidFill>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14"/>
        <p:cNvGrpSpPr/>
        <p:nvPr/>
      </p:nvGrpSpPr>
      <p:grpSpPr>
        <a:xfrm>
          <a:off x="0" y="0"/>
          <a:ext cx="0" cy="0"/>
          <a:chOff x="0" y="0"/>
          <a:chExt cx="0" cy="0"/>
        </a:xfrm>
      </p:grpSpPr>
      <p:sp>
        <p:nvSpPr>
          <p:cNvPr id="1315" name="Shape 131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Tool Support</a:t>
            </a:r>
          </a:p>
        </p:txBody>
      </p:sp>
      <p:sp>
        <p:nvSpPr>
          <p:cNvPr id="1316" name="Shape 1316"/>
          <p:cNvSpPr txBox="1">
            <a:spLocks noGrp="1"/>
          </p:cNvSpPr>
          <p:nvPr>
            <p:ph type="body" idx="4294967295"/>
          </p:nvPr>
        </p:nvSpPr>
        <p:spPr>
          <a:xfrm>
            <a:off x="0" y="1752600"/>
            <a:ext cx="7845425" cy="717550"/>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2600" b="0" i="1" u="none" strike="noStrike" cap="none" baseline="0">
                <a:solidFill>
                  <a:srgbClr val="000000"/>
                </a:solidFill>
                <a:latin typeface="Verdana"/>
                <a:ea typeface="Verdana"/>
                <a:cs typeface="Verdana"/>
                <a:sym typeface="Verdana"/>
              </a:rPr>
              <a:t>Simple spreadsheets and documents</a:t>
            </a:r>
          </a:p>
        </p:txBody>
      </p:sp>
      <p:pic>
        <p:nvPicPr>
          <p:cNvPr id="1317" name="Shape 1317"/>
          <p:cNvPicPr preferRelativeResize="0"/>
          <p:nvPr/>
        </p:nvPicPr>
        <p:blipFill rotWithShape="1">
          <a:blip r:embed="rId4">
            <a:alphaModFix/>
          </a:blip>
          <a:srcRect/>
          <a:stretch/>
        </p:blipFill>
        <p:spPr>
          <a:xfrm>
            <a:off x="2513011" y="2274886"/>
            <a:ext cx="3419474" cy="34035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21"/>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0" y="0"/>
            <a:ext cx="9144000" cy="6858000"/>
          </a:xfrm>
          <a:prstGeom prst="rect">
            <a:avLst/>
          </a:prstGeom>
        </p:spPr>
      </p:pic>
    </p:spTree>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27"/>
        <p:cNvGrpSpPr/>
        <p:nvPr/>
      </p:nvGrpSpPr>
      <p:grpSpPr>
        <a:xfrm>
          <a:off x="0" y="0"/>
          <a:ext cx="0" cy="0"/>
          <a:chOff x="0" y="0"/>
          <a:chExt cx="0" cy="0"/>
        </a:xfrm>
      </p:grpSpPr>
      <p:sp>
        <p:nvSpPr>
          <p:cNvPr id="1329" name="Shape 1329"/>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Create an account (by administrator)</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Create a project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Create users (user id and password)</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Create a product backlog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Create a sprint backlog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Sprint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Lessons learned </a:t>
            </a:r>
          </a:p>
        </p:txBody>
      </p:sp>
      <p:sp>
        <p:nvSpPr>
          <p:cNvPr id="1328" name="Shape 132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Exercise </a:t>
            </a:r>
          </a:p>
        </p:txBody>
      </p:sp>
    </p:spTree>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766" y="2481944"/>
            <a:ext cx="7942217" cy="2183046"/>
          </a:xfrm>
        </p:spPr>
        <p:txBody>
          <a:bodyPr/>
          <a:lstStyle/>
          <a:p>
            <a:pPr algn="l"/>
            <a:r>
              <a:rPr lang="en-US" b="1" dirty="0" smtClean="0">
                <a:solidFill>
                  <a:srgbClr val="000000"/>
                </a:solidFill>
                <a:latin typeface="Verdana"/>
                <a:ea typeface="Verdana"/>
                <a:cs typeface="Verdana"/>
                <a:sym typeface="Verdana"/>
              </a:rPr>
              <a:t>Sprint-8</a:t>
            </a:r>
            <a:br>
              <a:rPr lang="en-US" b="1" dirty="0" smtClean="0">
                <a:solidFill>
                  <a:srgbClr val="000000"/>
                </a:solidFill>
                <a:latin typeface="Verdana"/>
                <a:ea typeface="Verdana"/>
                <a:cs typeface="Verdana"/>
                <a:sym typeface="Verdana"/>
              </a:rPr>
            </a:br>
            <a:r>
              <a:rPr lang="en-US" dirty="0" smtClean="0"/>
              <a:t/>
            </a:r>
            <a:br>
              <a:rPr lang="en-US" dirty="0" smtClean="0"/>
            </a:br>
            <a:r>
              <a:rPr lang="en-US" dirty="0" smtClean="0"/>
              <a:t>Important Concepts in Agile</a:t>
            </a:r>
            <a:endParaRPr lang="en-US" dirty="0"/>
          </a:p>
        </p:txBody>
      </p:sp>
    </p:spTree>
    <p:extLst>
      <p:ext uri="{BB962C8B-B14F-4D97-AF65-F5344CB8AC3E}">
        <p14:creationId xmlns:p14="http://schemas.microsoft.com/office/powerpoint/2010/main" val="36491456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01663" y="1227138"/>
            <a:ext cx="8032750" cy="4786203"/>
          </a:xfrm>
        </p:spPr>
        <p:txBody>
          <a:bodyPr/>
          <a:lstStyle/>
          <a:p>
            <a:r>
              <a:rPr lang="en-IN" dirty="0">
                <a:latin typeface="Calibri" panose="020F0502020204030204" pitchFamily="34" charset="0"/>
              </a:rPr>
              <a:t>Build complete product, all the time</a:t>
            </a:r>
          </a:p>
          <a:p>
            <a:r>
              <a:rPr lang="en-IN" dirty="0">
                <a:latin typeface="ArialMT"/>
              </a:rPr>
              <a:t>• </a:t>
            </a:r>
            <a:r>
              <a:rPr lang="en-IN" dirty="0">
                <a:latin typeface="Calibri" panose="020F0502020204030204" pitchFamily="34" charset="0"/>
              </a:rPr>
              <a:t>One button should produce needed documentation,</a:t>
            </a:r>
          </a:p>
          <a:p>
            <a:r>
              <a:rPr lang="en-IN" dirty="0">
                <a:latin typeface="Calibri" panose="020F0502020204030204" pitchFamily="34" charset="0"/>
              </a:rPr>
              <a:t>build the product executables, create installation</a:t>
            </a:r>
          </a:p>
          <a:p>
            <a:r>
              <a:rPr lang="en-IN" dirty="0">
                <a:latin typeface="Calibri" panose="020F0502020204030204" pitchFamily="34" charset="0"/>
              </a:rPr>
              <a:t>materials, produce test results and tested</a:t>
            </a:r>
          </a:p>
          <a:p>
            <a:r>
              <a:rPr lang="en-US" dirty="0">
                <a:latin typeface="Calibri" panose="020F0502020204030204" pitchFamily="34" charset="0"/>
              </a:rPr>
              <a:t>components</a:t>
            </a:r>
          </a:p>
          <a:p>
            <a:r>
              <a:rPr lang="en-IN" dirty="0">
                <a:latin typeface="ArialMT"/>
              </a:rPr>
              <a:t>• </a:t>
            </a:r>
            <a:r>
              <a:rPr lang="en-IN" dirty="0">
                <a:latin typeface="Calibri" panose="020F0502020204030204" pitchFamily="34" charset="0"/>
              </a:rPr>
              <a:t>Build should also work from command line</a:t>
            </a:r>
          </a:p>
          <a:p>
            <a:r>
              <a:rPr lang="en-IN" dirty="0">
                <a:latin typeface="ArialMT"/>
              </a:rPr>
              <a:t>• </a:t>
            </a:r>
            <a:r>
              <a:rPr lang="en-IN" dirty="0">
                <a:latin typeface="Calibri" panose="020F0502020204030204" pitchFamily="34" charset="0"/>
              </a:rPr>
              <a:t>Everyone in team should use the same build process</a:t>
            </a:r>
            <a:endParaRPr lang="en-US" dirty="0"/>
          </a:p>
          <a:p>
            <a:endParaRPr lang="en-US" dirty="0"/>
          </a:p>
        </p:txBody>
      </p:sp>
      <p:sp>
        <p:nvSpPr>
          <p:cNvPr id="5" name="Title 4"/>
          <p:cNvSpPr>
            <a:spLocks noGrp="1"/>
          </p:cNvSpPr>
          <p:nvPr>
            <p:ph type="title"/>
          </p:nvPr>
        </p:nvSpPr>
        <p:spPr/>
        <p:txBody>
          <a:bodyPr/>
          <a:lstStyle/>
          <a:p>
            <a:r>
              <a:rPr lang="en-US" dirty="0" smtClean="0"/>
              <a:t>Agile Product Build</a:t>
            </a:r>
            <a:endParaRPr lang="en-US" dirty="0"/>
          </a:p>
        </p:txBody>
      </p:sp>
    </p:spTree>
    <p:extLst>
      <p:ext uri="{BB962C8B-B14F-4D97-AF65-F5344CB8AC3E}">
        <p14:creationId xmlns:p14="http://schemas.microsoft.com/office/powerpoint/2010/main" val="7938535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Maximize stakeholder investment. Produce document only when </a:t>
            </a:r>
          </a:p>
          <a:p>
            <a:pPr lvl="1">
              <a:buFont typeface="Arial" charset="0"/>
              <a:buChar char="–"/>
              <a:defRPr/>
            </a:pPr>
            <a:r>
              <a:rPr lang="en-US" dirty="0" smtClean="0"/>
              <a:t>It is needed by a stakeholder</a:t>
            </a:r>
          </a:p>
          <a:p>
            <a:pPr lvl="1">
              <a:buFont typeface="Arial" charset="0"/>
              <a:buChar char="–"/>
              <a:defRPr/>
            </a:pPr>
            <a:r>
              <a:rPr lang="en-US" dirty="0" smtClean="0"/>
              <a:t>Needed to define contract model</a:t>
            </a:r>
          </a:p>
          <a:p>
            <a:pPr lvl="1">
              <a:buFont typeface="Arial" charset="0"/>
              <a:buChar char="–"/>
              <a:defRPr/>
            </a:pPr>
            <a:r>
              <a:rPr lang="en-US" dirty="0" smtClean="0"/>
              <a:t>You need to think something in many iterations involving multiple groups</a:t>
            </a:r>
          </a:p>
          <a:p>
            <a:pPr lvl="1">
              <a:buFont typeface="Arial" charset="0"/>
              <a:buChar char="–"/>
              <a:defRPr/>
            </a:pPr>
            <a:r>
              <a:rPr lang="en-US" dirty="0" smtClean="0"/>
              <a:t>It is needed for external communication</a:t>
            </a:r>
          </a:p>
          <a:p>
            <a:pPr>
              <a:buFont typeface="Arial" charset="0"/>
              <a:buChar char="•"/>
              <a:defRPr/>
            </a:pPr>
            <a:r>
              <a:rPr lang="en-US" dirty="0" smtClean="0"/>
              <a:t>Document only those things which are least likely to change</a:t>
            </a:r>
          </a:p>
          <a:p>
            <a:pPr>
              <a:buFont typeface="Arial" charset="0"/>
              <a:buChar char="•"/>
              <a:defRPr/>
            </a:pPr>
            <a:r>
              <a:rPr lang="en-US" dirty="0" smtClean="0"/>
              <a:t>First identify the specific customer of the document</a:t>
            </a:r>
          </a:p>
          <a:p>
            <a:pPr>
              <a:buFont typeface="Arial" charset="0"/>
              <a:buChar char="•"/>
              <a:defRPr/>
            </a:pPr>
            <a:r>
              <a:rPr lang="en-US" dirty="0" smtClean="0"/>
              <a:t>The document facilitates in estimating</a:t>
            </a:r>
          </a:p>
          <a:p>
            <a:pPr>
              <a:buFont typeface="Arial" charset="0"/>
              <a:buChar char="•"/>
              <a:defRPr/>
            </a:pPr>
            <a:r>
              <a:rPr lang="en-US" dirty="0" smtClean="0"/>
              <a:t>Sufficiently index, details, accurate and consistent</a:t>
            </a:r>
          </a:p>
        </p:txBody>
      </p:sp>
      <p:sp>
        <p:nvSpPr>
          <p:cNvPr id="2" name="Title 1"/>
          <p:cNvSpPr>
            <a:spLocks noGrp="1"/>
          </p:cNvSpPr>
          <p:nvPr>
            <p:ph type="title"/>
          </p:nvPr>
        </p:nvSpPr>
        <p:spPr/>
        <p:txBody>
          <a:bodyPr>
            <a:normAutofit/>
          </a:bodyPr>
          <a:lstStyle/>
          <a:p>
            <a:pPr>
              <a:defRPr/>
            </a:pPr>
            <a:r>
              <a:rPr smtClean="0"/>
              <a:t>Agile Documentation</a:t>
            </a:r>
            <a:endParaRPr/>
          </a:p>
        </p:txBody>
      </p:sp>
      <p:sp>
        <p:nvSpPr>
          <p:cNvPr id="238597"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22E330-ECA8-458E-B349-9B104194F4F0}" type="slidenum">
              <a:rPr lang="en-US" altLang="en-US" smtClean="0"/>
              <a:pPr/>
              <a:t>127</a:t>
            </a:fld>
            <a:endParaRPr lang="en-US" altLang="en-US" smtClean="0"/>
          </a:p>
        </p:txBody>
      </p:sp>
    </p:spTree>
    <p:extLst>
      <p:ext uri="{BB962C8B-B14F-4D97-AF65-F5344CB8AC3E}">
        <p14:creationId xmlns:p14="http://schemas.microsoft.com/office/powerpoint/2010/main" val="190097646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Content Placeholder 2"/>
          <p:cNvSpPr>
            <a:spLocks noGrp="1"/>
          </p:cNvSpPr>
          <p:nvPr>
            <p:ph sz="quarter" idx="10"/>
          </p:nvPr>
        </p:nvSpPr>
        <p:spPr/>
        <p:txBody>
          <a:bodyPr/>
          <a:lstStyle/>
          <a:p>
            <a:r>
              <a:rPr lang="en-US" altLang="en-US" sz="2400" smtClean="0"/>
              <a:t>All code must have test cases, ideally they should be created earlier</a:t>
            </a:r>
          </a:p>
          <a:p>
            <a:r>
              <a:rPr lang="en-US" altLang="en-US" sz="2400" smtClean="0"/>
              <a:t>Unit tests should be executed during automated build</a:t>
            </a:r>
          </a:p>
          <a:p>
            <a:r>
              <a:rPr lang="en-US" altLang="en-US" sz="2400" smtClean="0"/>
              <a:t>A build should be performed many times a time, ideally whenever anything is checked-in or committed to configuration server</a:t>
            </a:r>
          </a:p>
          <a:p>
            <a:r>
              <a:rPr lang="en-US" altLang="en-US" sz="2400" smtClean="0"/>
              <a:t>If anybody’s code causing crash he should be informed immediately and that person should fix that problem first</a:t>
            </a:r>
          </a:p>
          <a:p>
            <a:r>
              <a:rPr lang="en-US" altLang="en-US" sz="2400" smtClean="0"/>
              <a:t>All unit test must pass before code can be released</a:t>
            </a:r>
          </a:p>
        </p:txBody>
      </p:sp>
      <p:sp>
        <p:nvSpPr>
          <p:cNvPr id="2" name="Title 1"/>
          <p:cNvSpPr>
            <a:spLocks noGrp="1"/>
          </p:cNvSpPr>
          <p:nvPr>
            <p:ph type="title"/>
          </p:nvPr>
        </p:nvSpPr>
        <p:spPr/>
        <p:txBody>
          <a:bodyPr>
            <a:normAutofit/>
          </a:bodyPr>
          <a:lstStyle/>
          <a:p>
            <a:pPr>
              <a:defRPr/>
            </a:pPr>
            <a:r>
              <a:rPr smtClean="0"/>
              <a:t>Agile Testing</a:t>
            </a:r>
            <a:endParaRPr/>
          </a:p>
        </p:txBody>
      </p:sp>
      <p:sp>
        <p:nvSpPr>
          <p:cNvPr id="244741"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B4575-9730-48C6-8F9B-343961A25F88}" type="slidenum">
              <a:rPr lang="en-US" altLang="en-US" smtClean="0"/>
              <a:pPr/>
              <a:t>128</a:t>
            </a:fld>
            <a:endParaRPr lang="en-US" altLang="en-US" smtClean="0"/>
          </a:p>
        </p:txBody>
      </p:sp>
    </p:spTree>
    <p:extLst>
      <p:ext uri="{BB962C8B-B14F-4D97-AF65-F5344CB8AC3E}">
        <p14:creationId xmlns:p14="http://schemas.microsoft.com/office/powerpoint/2010/main" val="18905119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Content Placeholder 2"/>
          <p:cNvSpPr>
            <a:spLocks noGrp="1"/>
          </p:cNvSpPr>
          <p:nvPr>
            <p:ph sz="quarter" idx="10"/>
          </p:nvPr>
        </p:nvSpPr>
        <p:spPr/>
        <p:txBody>
          <a:bodyPr>
            <a:normAutofit/>
          </a:bodyPr>
          <a:lstStyle/>
          <a:p>
            <a:pPr>
              <a:defRPr/>
            </a:pPr>
            <a:r>
              <a:rPr lang="en-US" sz="2800" dirty="0" smtClean="0"/>
              <a:t>Agile programmer writes simple and bare minimum code they do not complicate the code</a:t>
            </a:r>
          </a:p>
          <a:p>
            <a:pPr>
              <a:defRPr/>
            </a:pPr>
            <a:r>
              <a:rPr lang="en-US" sz="2800" dirty="0" smtClean="0"/>
              <a:t>Down the line structure the code without changing its behavior. It helps in improving the quality (maintainability, readability) of code </a:t>
            </a:r>
          </a:p>
        </p:txBody>
      </p:sp>
      <p:sp>
        <p:nvSpPr>
          <p:cNvPr id="2" name="Title 1"/>
          <p:cNvSpPr>
            <a:spLocks noGrp="1"/>
          </p:cNvSpPr>
          <p:nvPr>
            <p:ph type="title"/>
          </p:nvPr>
        </p:nvSpPr>
        <p:spPr/>
        <p:txBody>
          <a:bodyPr>
            <a:normAutofit/>
          </a:bodyPr>
          <a:lstStyle/>
          <a:p>
            <a:pPr>
              <a:defRPr/>
            </a:pPr>
            <a:r>
              <a:rPr smtClean="0"/>
              <a:t>Refactoring</a:t>
            </a:r>
            <a:endParaRPr/>
          </a:p>
        </p:txBody>
      </p:sp>
      <p:sp>
        <p:nvSpPr>
          <p:cNvPr id="248837"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8EFB93-AEA7-4180-8D05-0F96EB068388}" type="slidenum">
              <a:rPr lang="en-US" altLang="en-US" smtClean="0"/>
              <a:pPr/>
              <a:t>129</a:t>
            </a:fld>
            <a:endParaRPr lang="en-US" altLang="en-US" smtClean="0"/>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924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0" y="0"/>
            <a:ext cx="9144000" cy="867905"/>
          </a:xfrm>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2800" b="1" i="0" u="none" strike="noStrike" cap="none" baseline="0" dirty="0">
                <a:solidFill>
                  <a:srgbClr val="000000"/>
                </a:solidFill>
                <a:latin typeface="Verdana"/>
                <a:ea typeface="Verdana"/>
                <a:cs typeface="Verdana"/>
                <a:sym typeface="Verdana"/>
              </a:rPr>
              <a:t>When to go agile</a:t>
            </a:r>
            <a:r>
              <a:rPr lang="en-US" sz="2800" b="1" i="0" u="none" strike="noStrike" cap="none" baseline="0" dirty="0" smtClean="0">
                <a:solidFill>
                  <a:srgbClr val="000000"/>
                </a:solidFill>
                <a:latin typeface="Verdana"/>
                <a:ea typeface="Verdana"/>
                <a:cs typeface="Verdana"/>
                <a:sym typeface="Verdana"/>
              </a:rPr>
              <a:t>? Exploration </a:t>
            </a:r>
            <a:r>
              <a:rPr lang="en-US" sz="2800" b="1" i="0" u="none" strike="noStrike" cap="none" baseline="0" dirty="0">
                <a:solidFill>
                  <a:srgbClr val="000000"/>
                </a:solidFill>
                <a:latin typeface="Verdana"/>
                <a:ea typeface="Verdana"/>
                <a:cs typeface="Verdana"/>
                <a:sym typeface="Verdana"/>
              </a:rPr>
              <a:t>factor</a:t>
            </a:r>
            <a:r>
              <a:rPr lang="en-US" sz="2800" b="0" i="0" u="none" strike="noStrike" cap="none" baseline="0" dirty="0">
                <a:solidFill>
                  <a:srgbClr val="000000"/>
                </a:solidFill>
                <a:latin typeface="Verdana"/>
                <a:ea typeface="Verdana"/>
                <a:cs typeface="Verdana"/>
                <a:sym typeface="Verdana"/>
              </a:rPr>
              <a:t> </a:t>
            </a:r>
          </a:p>
        </p:txBody>
      </p:sp>
      <p:graphicFrame>
        <p:nvGraphicFramePr>
          <p:cNvPr id="147" name="Shape 147"/>
          <p:cNvGraphicFramePr/>
          <p:nvPr>
            <p:extLst>
              <p:ext uri="{D42A27DB-BD31-4B8C-83A1-F6EECF244321}">
                <p14:modId xmlns:p14="http://schemas.microsoft.com/office/powerpoint/2010/main" val="1175680042"/>
              </p:ext>
            </p:extLst>
          </p:nvPr>
        </p:nvGraphicFramePr>
        <p:xfrm>
          <a:off x="340962" y="1752600"/>
          <a:ext cx="8226775" cy="4413250"/>
        </p:xfrm>
        <a:graphic>
          <a:graphicData uri="http://schemas.openxmlformats.org/drawingml/2006/table">
            <a:tbl>
              <a:tblPr>
                <a:noFill/>
                <a:tableStyleId>{97571088-820A-4D0E-A00B-BE8E8979D09A}</a:tableStyleId>
              </a:tblPr>
              <a:tblGrid>
                <a:gridCol w="2092272"/>
                <a:gridCol w="1456841"/>
                <a:gridCol w="1751308"/>
                <a:gridCol w="1280999"/>
                <a:gridCol w="1645355"/>
              </a:tblGrid>
              <a:tr h="88265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Product</a:t>
                      </a:r>
                    </a:p>
                    <a:p>
                      <a:pPr marL="0" marR="0" lvl="0" indent="0" algn="l" rtl="0">
                        <a:lnSpc>
                          <a:spcPct val="100000"/>
                        </a:lnSpc>
                        <a:spcBef>
                          <a:spcPts val="60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Requirements</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Bleeding edge</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Leading edge</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Familiar</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Well known</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r>
              <a:tr h="88265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Erratic</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10</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8</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r>
              <a:tr h="88265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Fluctuating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8</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6</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5</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r>
              <a:tr h="88265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Routine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6</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4</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3</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r>
              <a:tr h="88265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Stable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5</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3</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1</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r>
            </a:tbl>
          </a:graphicData>
        </a:graphic>
      </p:graphicFrame>
    </p:spTree>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When problems you are solving have</a:t>
            </a:r>
          </a:p>
          <a:p>
            <a:r>
              <a:rPr lang="en-US" dirty="0"/>
              <a:t>following characteristics</a:t>
            </a:r>
          </a:p>
          <a:p>
            <a:r>
              <a:rPr lang="en-IN" dirty="0"/>
              <a:t>– Going to </a:t>
            </a:r>
            <a:r>
              <a:rPr lang="en-IN" b="1" dirty="0"/>
              <a:t>change </a:t>
            </a:r>
            <a:r>
              <a:rPr lang="en-IN" dirty="0"/>
              <a:t>while solving</a:t>
            </a:r>
          </a:p>
          <a:p>
            <a:r>
              <a:rPr lang="en-IN" dirty="0"/>
              <a:t>– </a:t>
            </a:r>
            <a:r>
              <a:rPr lang="en-IN" b="1" dirty="0"/>
              <a:t>Speed </a:t>
            </a:r>
            <a:r>
              <a:rPr lang="en-IN" dirty="0"/>
              <a:t>of development cannot be determined</a:t>
            </a:r>
          </a:p>
          <a:p>
            <a:r>
              <a:rPr lang="en-US" dirty="0"/>
              <a:t>– </a:t>
            </a:r>
            <a:r>
              <a:rPr lang="en-US" b="1" dirty="0"/>
              <a:t>Turbulence </a:t>
            </a:r>
            <a:r>
              <a:rPr lang="en-US" dirty="0"/>
              <a:t>in environment</a:t>
            </a:r>
          </a:p>
          <a:p>
            <a:r>
              <a:rPr lang="en-IN" dirty="0"/>
              <a:t>– Customer </a:t>
            </a:r>
            <a:r>
              <a:rPr lang="en-IN" b="1" dirty="0"/>
              <a:t>doesn’t know </a:t>
            </a:r>
            <a:r>
              <a:rPr lang="en-IN" dirty="0"/>
              <a:t>how exactly it will look</a:t>
            </a:r>
          </a:p>
          <a:p>
            <a:r>
              <a:rPr lang="en-US" dirty="0"/>
              <a:t>like</a:t>
            </a:r>
          </a:p>
        </p:txBody>
      </p:sp>
      <p:sp>
        <p:nvSpPr>
          <p:cNvPr id="3" name="Title 2"/>
          <p:cNvSpPr>
            <a:spLocks noGrp="1"/>
          </p:cNvSpPr>
          <p:nvPr>
            <p:ph type="title"/>
          </p:nvPr>
        </p:nvSpPr>
        <p:spPr/>
        <p:txBody>
          <a:bodyPr/>
          <a:lstStyle/>
          <a:p>
            <a:r>
              <a:rPr lang="en-IN" dirty="0"/>
              <a:t>When does Agile Methodologies Works Best?</a:t>
            </a:r>
            <a:endParaRPr lang="en-US" dirty="0"/>
          </a:p>
        </p:txBody>
      </p:sp>
    </p:spTree>
    <p:extLst>
      <p:ext uri="{BB962C8B-B14F-4D97-AF65-F5344CB8AC3E}">
        <p14:creationId xmlns:p14="http://schemas.microsoft.com/office/powerpoint/2010/main" val="21136486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marL="341313" indent="-341313">
              <a:buFont typeface="Arial" panose="020B0604020202020204" pitchFamily="34" charset="0"/>
              <a:buNone/>
              <a:defRPr/>
            </a:pPr>
            <a:r>
              <a:rPr lang="en-US" dirty="0" smtClean="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smtClean="0"/>
              <a:t>Frequent Delivery</a:t>
            </a:r>
          </a:p>
          <a:p>
            <a:pPr marL="514350" indent="-514350">
              <a:buFont typeface="+mj-lt"/>
              <a:buAutoNum type="arabicPeriod"/>
              <a:defRPr/>
            </a:pPr>
            <a:r>
              <a:rPr lang="en-US" b="1" dirty="0" smtClean="0"/>
              <a:t>Reflective Improvement</a:t>
            </a:r>
          </a:p>
          <a:p>
            <a:pPr marL="514350" indent="-514350">
              <a:buFont typeface="+mj-lt"/>
              <a:buAutoNum type="arabicPeriod"/>
              <a:defRPr/>
            </a:pPr>
            <a:r>
              <a:rPr lang="en-US" b="1" dirty="0" smtClean="0"/>
              <a:t>Close Communication </a:t>
            </a:r>
            <a:r>
              <a:rPr lang="en-US" dirty="0" smtClean="0"/>
              <a:t>(does it take less than 1 min to get you question answered by a person who know the answer?)</a:t>
            </a:r>
          </a:p>
          <a:p>
            <a:pPr marL="514350" indent="-514350">
              <a:buFont typeface="+mj-lt"/>
              <a:buAutoNum type="arabicPeriod"/>
              <a:defRPr/>
            </a:pPr>
            <a:r>
              <a:rPr lang="en-US" b="1" dirty="0" smtClean="0"/>
              <a:t>Focus</a:t>
            </a:r>
            <a:r>
              <a:rPr lang="en-US" dirty="0" smtClean="0"/>
              <a:t> (everybody understand the goal and desired outcome of the delivered software?)</a:t>
            </a:r>
          </a:p>
          <a:p>
            <a:pPr marL="514350" indent="-514350">
              <a:buFont typeface="+mj-lt"/>
              <a:buAutoNum type="arabicPeriod"/>
              <a:defRPr/>
            </a:pPr>
            <a:r>
              <a:rPr lang="en-US" b="1" dirty="0" smtClean="0"/>
              <a:t>Personal Safety </a:t>
            </a:r>
            <a:r>
              <a:rPr lang="en-US" dirty="0" smtClean="0"/>
              <a:t>(can you give bad news to your boss?)</a:t>
            </a:r>
          </a:p>
          <a:p>
            <a:pPr marL="514350" indent="-514350">
              <a:buFont typeface="+mj-lt"/>
              <a:buAutoNum type="arabicPeriod"/>
              <a:defRPr/>
            </a:pPr>
            <a:r>
              <a:rPr lang="en-US" b="1" dirty="0" smtClean="0"/>
              <a:t>Easy Access to Outside Experts</a:t>
            </a:r>
          </a:p>
          <a:p>
            <a:pPr marL="514350" indent="-514350">
              <a:buFont typeface="+mj-lt"/>
              <a:buAutoNum type="arabicPeriod"/>
              <a:defRPr/>
            </a:pPr>
            <a:r>
              <a:rPr lang="en-US" b="1" dirty="0" smtClean="0"/>
              <a:t>Strong Technical Environment </a:t>
            </a:r>
            <a:r>
              <a:rPr lang="en-US" dirty="0" smtClean="0"/>
              <a:t>(SVN used? Test Automation?)</a:t>
            </a:r>
          </a:p>
          <a:p>
            <a:pPr marL="514350" indent="-514350">
              <a:buFont typeface="+mj-lt"/>
              <a:buAutoNum type="arabicPeriod"/>
              <a:defRPr/>
            </a:pPr>
            <a:r>
              <a:rPr lang="en-US" b="1" dirty="0" smtClean="0"/>
              <a:t>Sunny Day Visibility </a:t>
            </a:r>
            <a:r>
              <a:rPr lang="en-US" dirty="0" smtClean="0"/>
              <a:t>(Does everyone on the team understand the rate of progress being made on the product?)</a:t>
            </a:r>
          </a:p>
          <a:p>
            <a:pPr marL="514350" indent="-514350">
              <a:buFont typeface="+mj-lt"/>
              <a:buAutoNum type="arabicPeriod"/>
              <a:defRPr/>
            </a:pPr>
            <a:r>
              <a:rPr lang="en-US" b="1" dirty="0" smtClean="0"/>
              <a:t>Regular Cadence or Rhythm </a:t>
            </a:r>
            <a:r>
              <a:rPr lang="en-US" dirty="0" smtClean="0"/>
              <a:t>(Is heartbeat of the system on?)</a:t>
            </a:r>
            <a:endParaRPr lang="en-US" dirty="0"/>
          </a:p>
        </p:txBody>
      </p:sp>
      <p:sp>
        <p:nvSpPr>
          <p:cNvPr id="2" name="Title 1"/>
          <p:cNvSpPr>
            <a:spLocks noGrp="1"/>
          </p:cNvSpPr>
          <p:nvPr>
            <p:ph type="title"/>
          </p:nvPr>
        </p:nvSpPr>
        <p:spPr/>
        <p:txBody>
          <a:bodyPr>
            <a:normAutofit/>
          </a:bodyPr>
          <a:lstStyle/>
          <a:p>
            <a:pPr>
              <a:defRPr/>
            </a:pPr>
            <a:r>
              <a:rPr smtClean="0"/>
              <a:t>Agile Health Checkup</a:t>
            </a:r>
            <a:endParaRPr/>
          </a:p>
        </p:txBody>
      </p:sp>
      <p:sp>
        <p:nvSpPr>
          <p:cNvPr id="265221"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7CA84F-228A-425C-AE2C-E04D22288D65}" type="slidenum">
              <a:rPr lang="en-US" altLang="en-US" smtClean="0"/>
              <a:pPr/>
              <a:t>131</a:t>
            </a:fld>
            <a:endParaRPr lang="en-US" altLang="en-US" smtClean="0"/>
          </a:p>
        </p:txBody>
      </p:sp>
    </p:spTree>
    <p:extLst>
      <p:ext uri="{BB962C8B-B14F-4D97-AF65-F5344CB8AC3E}">
        <p14:creationId xmlns:p14="http://schemas.microsoft.com/office/powerpoint/2010/main" val="318926742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Content Placeholder 2"/>
          <p:cNvSpPr>
            <a:spLocks noGrp="1"/>
          </p:cNvSpPr>
          <p:nvPr>
            <p:ph sz="quarter" idx="10"/>
          </p:nvPr>
        </p:nvSpPr>
        <p:spPr/>
        <p:txBody>
          <a:bodyPr/>
          <a:lstStyle/>
          <a:p>
            <a:r>
              <a:rPr lang="en-US" altLang="en-US" sz="2400" smtClean="0"/>
              <a:t>While writing code agile programmer do not pay attention to structure, duplication etc but to functionality and make sure that code is passing all unit test cases</a:t>
            </a:r>
          </a:p>
          <a:p>
            <a:r>
              <a:rPr lang="en-US" altLang="en-US" sz="2400" smtClean="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smtClean="0"/>
              <a:t>The concept of unclean code is called technical debt. Technical debt keep increasing over the period of time therefore Agile team need to pay this debt back by putting efforts in refactoring.</a:t>
            </a:r>
          </a:p>
        </p:txBody>
      </p:sp>
      <p:sp>
        <p:nvSpPr>
          <p:cNvPr id="2" name="Title 1"/>
          <p:cNvSpPr>
            <a:spLocks noGrp="1"/>
          </p:cNvSpPr>
          <p:nvPr>
            <p:ph type="title"/>
          </p:nvPr>
        </p:nvSpPr>
        <p:spPr/>
        <p:txBody>
          <a:bodyPr>
            <a:normAutofit/>
          </a:bodyPr>
          <a:lstStyle/>
          <a:p>
            <a:pPr>
              <a:defRPr/>
            </a:pPr>
            <a:r>
              <a:rPr smtClean="0"/>
              <a:t>Technical Debt</a:t>
            </a:r>
            <a:endParaRPr/>
          </a:p>
        </p:txBody>
      </p:sp>
      <p:sp>
        <p:nvSpPr>
          <p:cNvPr id="250885"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99D787-A065-4441-A929-904730467D83}" type="slidenum">
              <a:rPr lang="en-US" altLang="en-US" smtClean="0"/>
              <a:pPr/>
              <a:t>132</a:t>
            </a:fld>
            <a:endParaRPr lang="en-US" altLang="en-US" smtClean="0"/>
          </a:p>
        </p:txBody>
      </p:sp>
    </p:spTree>
    <p:extLst>
      <p:ext uri="{BB962C8B-B14F-4D97-AF65-F5344CB8AC3E}">
        <p14:creationId xmlns:p14="http://schemas.microsoft.com/office/powerpoint/2010/main" val="39825958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smtClean="0"/>
              <a:t>Simple </a:t>
            </a:r>
            <a:r>
              <a:rPr lang="en-IN" dirty="0"/>
              <a:t>Design (Do Simple </a:t>
            </a:r>
            <a:r>
              <a:rPr lang="en-IN" dirty="0" smtClean="0"/>
              <a:t>Things). </a:t>
            </a:r>
            <a:r>
              <a:rPr lang="en-IN" dirty="0"/>
              <a:t>Simplify Vigorously</a:t>
            </a:r>
            <a:endParaRPr lang="en-IN" dirty="0" smtClean="0"/>
          </a:p>
          <a:p>
            <a:r>
              <a:rPr lang="en-IN" dirty="0" smtClean="0"/>
              <a:t>You </a:t>
            </a:r>
            <a:r>
              <a:rPr lang="en-IN" dirty="0"/>
              <a:t>Aren’t </a:t>
            </a:r>
            <a:r>
              <a:rPr lang="en-IN" dirty="0" err="1"/>
              <a:t>Gonna</a:t>
            </a:r>
            <a:r>
              <a:rPr lang="en-IN" dirty="0"/>
              <a:t> </a:t>
            </a:r>
            <a:r>
              <a:rPr lang="en-IN" dirty="0" smtClean="0"/>
              <a:t>Need It </a:t>
            </a:r>
            <a:r>
              <a:rPr lang="en-IN" dirty="0"/>
              <a:t>(YAGNI), </a:t>
            </a:r>
            <a:endParaRPr lang="en-IN" dirty="0" smtClean="0"/>
          </a:p>
          <a:p>
            <a:r>
              <a:rPr lang="en-IN" dirty="0" smtClean="0"/>
              <a:t>Once </a:t>
            </a:r>
            <a:r>
              <a:rPr lang="en-IN" dirty="0"/>
              <a:t>And Only Once (DRY), </a:t>
            </a:r>
          </a:p>
          <a:p>
            <a:r>
              <a:rPr lang="en-IN" dirty="0" smtClean="0"/>
              <a:t>TAGRI </a:t>
            </a:r>
            <a:r>
              <a:rPr lang="en-IN" dirty="0"/>
              <a:t>(They aren't </a:t>
            </a:r>
            <a:r>
              <a:rPr lang="en-IN" dirty="0" err="1"/>
              <a:t>gonna</a:t>
            </a:r>
            <a:r>
              <a:rPr lang="en-IN" dirty="0"/>
              <a:t> Read It)</a:t>
            </a:r>
          </a:p>
          <a:p>
            <a:endParaRPr lang="en-US" dirty="0"/>
          </a:p>
        </p:txBody>
      </p:sp>
      <p:sp>
        <p:nvSpPr>
          <p:cNvPr id="3" name="Title 2"/>
          <p:cNvSpPr>
            <a:spLocks noGrp="1"/>
          </p:cNvSpPr>
          <p:nvPr>
            <p:ph type="title"/>
          </p:nvPr>
        </p:nvSpPr>
        <p:spPr/>
        <p:txBody>
          <a:bodyPr/>
          <a:lstStyle/>
          <a:p>
            <a:r>
              <a:rPr lang="en-IN" dirty="0"/>
              <a:t>Travel </a:t>
            </a:r>
            <a:r>
              <a:rPr lang="en-IN" dirty="0" smtClean="0"/>
              <a:t>Light</a:t>
            </a:r>
            <a:endParaRPr lang="en-US" dirty="0"/>
          </a:p>
        </p:txBody>
      </p:sp>
    </p:spTree>
    <p:extLst>
      <p:ext uri="{BB962C8B-B14F-4D97-AF65-F5344CB8AC3E}">
        <p14:creationId xmlns:p14="http://schemas.microsoft.com/office/powerpoint/2010/main" val="10563305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lnSpcReduction="10000"/>
          </a:bodyPr>
          <a:lstStyle/>
          <a:p>
            <a:pPr>
              <a:buFont typeface="Arial" charset="0"/>
              <a:buChar char="•"/>
              <a:defRPr/>
            </a:pPr>
            <a:r>
              <a:rPr lang="en-US" dirty="0" smtClean="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smtClean="0"/>
              <a:t>Whoever need the information can go and get the information without wasting time in requesting, making, sending, receiving the information</a:t>
            </a:r>
          </a:p>
          <a:p>
            <a:pPr>
              <a:buFont typeface="Arial" charset="0"/>
              <a:buChar char="•"/>
              <a:defRPr/>
            </a:pPr>
            <a:r>
              <a:rPr lang="en-US" dirty="0" smtClean="0"/>
              <a:t>Benefits</a:t>
            </a:r>
          </a:p>
          <a:p>
            <a:pPr lvl="1">
              <a:buFont typeface="Arial" charset="0"/>
              <a:buChar char="–"/>
              <a:defRPr/>
            </a:pPr>
            <a:r>
              <a:rPr lang="en-US" dirty="0" smtClean="0"/>
              <a:t>Least cost, effort and time waste in communication</a:t>
            </a:r>
          </a:p>
          <a:p>
            <a:pPr lvl="1">
              <a:buFont typeface="Arial" charset="0"/>
              <a:buChar char="–"/>
              <a:defRPr/>
            </a:pPr>
            <a:r>
              <a:rPr lang="en-US" dirty="0" smtClean="0"/>
              <a:t>Updated information is always available without making new reports</a:t>
            </a:r>
          </a:p>
          <a:p>
            <a:pPr lvl="1">
              <a:buFont typeface="Arial" charset="0"/>
              <a:buChar char="–"/>
              <a:defRPr/>
            </a:pPr>
            <a:r>
              <a:rPr lang="en-US" dirty="0" smtClean="0"/>
              <a:t>People can get whatever particular information they are looking for</a:t>
            </a:r>
          </a:p>
          <a:p>
            <a:pPr lvl="1">
              <a:buFont typeface="Arial" charset="0"/>
              <a:buChar char="–"/>
              <a:defRPr/>
            </a:pPr>
            <a:r>
              <a:rPr lang="en-US" dirty="0" smtClean="0"/>
              <a:t>Happens at the same time</a:t>
            </a:r>
          </a:p>
          <a:p>
            <a:pPr lvl="1">
              <a:buFont typeface="Arial" charset="0"/>
              <a:buChar char="–"/>
              <a:defRPr/>
            </a:pPr>
            <a:r>
              <a:rPr lang="en-US" dirty="0" smtClean="0"/>
              <a:t>Feedback loop is quick</a:t>
            </a:r>
          </a:p>
          <a:p>
            <a:pPr lvl="1">
              <a:buFont typeface="Arial" charset="0"/>
              <a:buChar char="–"/>
              <a:defRPr/>
            </a:pPr>
            <a:r>
              <a:rPr lang="en-US" dirty="0" smtClean="0"/>
              <a:t>Those people who are left in regular reporting also get benefitted</a:t>
            </a:r>
          </a:p>
          <a:p>
            <a:pPr lvl="1">
              <a:buFont typeface="Arial" charset="0"/>
              <a:buChar char="–"/>
              <a:defRPr/>
            </a:pPr>
            <a:r>
              <a:rPr lang="en-US" dirty="0" smtClean="0"/>
              <a:t>No junk, old, repetitive information, but fresh and useful.</a:t>
            </a:r>
          </a:p>
          <a:p>
            <a:pPr>
              <a:buFont typeface="Arial" charset="0"/>
              <a:buChar char="•"/>
              <a:defRPr/>
            </a:pPr>
            <a:r>
              <a:rPr lang="en-US" dirty="0" err="1" smtClean="0"/>
              <a:t>Dis</a:t>
            </a:r>
            <a:r>
              <a:rPr lang="en-US" dirty="0" smtClean="0"/>
              <a:t>-benefits</a:t>
            </a:r>
          </a:p>
          <a:p>
            <a:pPr lvl="1">
              <a:buFont typeface="Arial" charset="0"/>
              <a:buChar char="–"/>
              <a:defRPr/>
            </a:pPr>
            <a:r>
              <a:rPr lang="en-US" dirty="0" smtClean="0"/>
              <a:t>Some people get extra information which they do not need</a:t>
            </a:r>
          </a:p>
          <a:p>
            <a:pPr lvl="1">
              <a:buFont typeface="Arial" charset="0"/>
              <a:buChar char="–"/>
              <a:defRPr/>
            </a:pPr>
            <a:r>
              <a:rPr lang="en-US" dirty="0" smtClean="0"/>
              <a:t>It is left to individual’s interpretation </a:t>
            </a:r>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Osmotic Communication</a:t>
            </a:r>
            <a:endParaRPr/>
          </a:p>
        </p:txBody>
      </p:sp>
      <p:sp>
        <p:nvSpPr>
          <p:cNvPr id="287749"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00794-91E5-45E0-8C7C-C64D70F15E8C}" type="slidenum">
              <a:rPr lang="en-US" altLang="en-US" smtClean="0"/>
              <a:pPr/>
              <a:t>134</a:t>
            </a:fld>
            <a:endParaRPr lang="en-US" altLang="en-US" smtClean="0"/>
          </a:p>
        </p:txBody>
      </p:sp>
    </p:spTree>
    <p:extLst>
      <p:ext uri="{BB962C8B-B14F-4D97-AF65-F5344CB8AC3E}">
        <p14:creationId xmlns:p14="http://schemas.microsoft.com/office/powerpoint/2010/main" val="26046844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5362" name="Title 1"/>
          <p:cNvSpPr>
            <a:spLocks noGrp="1"/>
          </p:cNvSpPr>
          <p:nvPr>
            <p:ph type="title"/>
          </p:nvPr>
        </p:nvSpPr>
        <p:spPr/>
        <p:txBody>
          <a:bodyPr>
            <a:normAutofit/>
          </a:bodyPr>
          <a:lstStyle/>
          <a:p>
            <a:pPr>
              <a:defRPr/>
            </a:pPr>
            <a:r>
              <a:rPr smtClean="0"/>
              <a:t>Information Radiator</a:t>
            </a:r>
          </a:p>
        </p:txBody>
      </p:sp>
      <p:sp>
        <p:nvSpPr>
          <p:cNvPr id="285707" name="Slide Number Placeholder 14"/>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21EC8E-E6C0-4051-B516-7C0E2E4EC701}" type="slidenum">
              <a:rPr lang="en-US" altLang="en-US" smtClean="0"/>
              <a:pPr/>
              <a:t>135</a:t>
            </a:fld>
            <a:endParaRPr lang="en-US" altLang="en-US" smtClean="0"/>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Tree>
    <p:extLst>
      <p:ext uri="{BB962C8B-B14F-4D97-AF65-F5344CB8AC3E}">
        <p14:creationId xmlns:p14="http://schemas.microsoft.com/office/powerpoint/2010/main" val="25645567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Iteration length is time-boxed.</a:t>
            </a:r>
          </a:p>
          <a:p>
            <a:pPr>
              <a:buFont typeface="Arial" charset="0"/>
              <a:buChar char="•"/>
              <a:defRPr/>
            </a:pPr>
            <a:r>
              <a:rPr lang="en-US" dirty="0" smtClean="0"/>
              <a:t>Following sequence of activities takes place in any time-boxed iteration</a:t>
            </a:r>
          </a:p>
          <a:p>
            <a:pPr lvl="1">
              <a:buFont typeface="Arial" charset="0"/>
              <a:buChar char="–"/>
              <a:defRPr/>
            </a:pPr>
            <a:r>
              <a:rPr lang="en-US" dirty="0" smtClean="0"/>
              <a:t>Grooming product backlog (done by product owner, in parallel to iteration work)</a:t>
            </a:r>
          </a:p>
          <a:p>
            <a:pPr lvl="1">
              <a:buFont typeface="Arial" charset="0"/>
              <a:buChar char="–"/>
              <a:defRPr/>
            </a:pPr>
            <a:r>
              <a:rPr lang="en-US" dirty="0" smtClean="0"/>
              <a:t>Iteration Planning (1 hour for every week of iteration)</a:t>
            </a:r>
          </a:p>
          <a:p>
            <a:pPr lvl="1">
              <a:buFont typeface="Arial" charset="0"/>
              <a:buChar char="–"/>
              <a:defRPr/>
            </a:pPr>
            <a:r>
              <a:rPr lang="en-US" dirty="0" smtClean="0"/>
              <a:t>Daily stand-up (15 min, max 2 min for one person, typical team size of agile team is 7±2)</a:t>
            </a:r>
          </a:p>
          <a:p>
            <a:pPr lvl="1">
              <a:buFont typeface="Arial" charset="0"/>
              <a:buChar char="–"/>
              <a:defRPr/>
            </a:pPr>
            <a:r>
              <a:rPr lang="en-US" dirty="0" smtClean="0"/>
              <a:t>Regular iteration work</a:t>
            </a:r>
          </a:p>
          <a:p>
            <a:pPr lvl="1">
              <a:buFont typeface="Arial" charset="0"/>
              <a:buChar char="–"/>
              <a:defRPr/>
            </a:pPr>
            <a:r>
              <a:rPr lang="en-US" dirty="0" smtClean="0"/>
              <a:t>Iteration Review (1 hour for every week of iteration)</a:t>
            </a:r>
          </a:p>
          <a:p>
            <a:pPr lvl="1">
              <a:buFont typeface="Arial" charset="0"/>
              <a:buChar char="–"/>
              <a:defRPr/>
            </a:pPr>
            <a:r>
              <a:rPr lang="en-US" dirty="0" smtClean="0"/>
              <a:t>Iteration Retrospective (1 hours for every week of iteration)</a:t>
            </a:r>
          </a:p>
          <a:p>
            <a:pPr>
              <a:buFont typeface="Arial" charset="0"/>
              <a:buChar char="•"/>
              <a:defRPr/>
            </a:pPr>
            <a:endParaRPr lang="en-US" dirty="0" smtClean="0"/>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Time-boxing</a:t>
            </a:r>
            <a:endParaRPr/>
          </a:p>
        </p:txBody>
      </p:sp>
      <p:sp>
        <p:nvSpPr>
          <p:cNvPr id="355333"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879651-C8F1-4AAB-B451-DE7079DC107C}" type="slidenum">
              <a:rPr lang="en-US" altLang="en-US" smtClean="0"/>
              <a:pPr/>
              <a:t>136</a:t>
            </a:fld>
            <a:endParaRPr lang="en-US" altLang="en-US" smtClean="0"/>
          </a:p>
        </p:txBody>
      </p:sp>
    </p:spTree>
    <p:extLst>
      <p:ext uri="{BB962C8B-B14F-4D97-AF65-F5344CB8AC3E}">
        <p14:creationId xmlns:p14="http://schemas.microsoft.com/office/powerpoint/2010/main" val="335392434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Content Placeholder 2"/>
          <p:cNvSpPr>
            <a:spLocks noGrp="1"/>
          </p:cNvSpPr>
          <p:nvPr>
            <p:ph sz="quarter" idx="10"/>
          </p:nvPr>
        </p:nvSpPr>
        <p:spPr/>
        <p:txBody>
          <a:bodyPr/>
          <a:lstStyle/>
          <a:p>
            <a:r>
              <a:rPr lang="en-US" altLang="en-US" sz="2800" smtClean="0"/>
              <a:t>The DoD changes over time. Organizational support and the team’s ability to remove impediments may enable the inclusion of additional activities into the DoD for features or sprints.</a:t>
            </a:r>
          </a:p>
          <a:p>
            <a:r>
              <a:rPr lang="en-US" altLang="en-US" sz="2800" smtClean="0"/>
              <a:t>Continuous Integration (CI) helps you validating the “Doneness”</a:t>
            </a:r>
          </a:p>
          <a:p>
            <a:r>
              <a:rPr lang="en-US" altLang="en-US" sz="2800" smtClean="0"/>
              <a:t>There are 3 level of DoD</a:t>
            </a:r>
          </a:p>
          <a:p>
            <a:pPr lvl="1">
              <a:buFont typeface="Arial" panose="020B0604020202020204" pitchFamily="34" charset="0"/>
              <a:buChar char="•"/>
            </a:pPr>
            <a:r>
              <a:rPr lang="en-US" altLang="en-US" sz="2400" smtClean="0"/>
              <a:t>Story DoD</a:t>
            </a:r>
          </a:p>
          <a:p>
            <a:pPr lvl="1">
              <a:buFont typeface="Arial" panose="020B0604020202020204" pitchFamily="34" charset="0"/>
              <a:buChar char="•"/>
            </a:pPr>
            <a:r>
              <a:rPr lang="en-US" altLang="en-US" sz="2400" smtClean="0"/>
              <a:t>Iteration DoD</a:t>
            </a:r>
          </a:p>
          <a:p>
            <a:pPr lvl="1">
              <a:buFont typeface="Arial" panose="020B0604020202020204" pitchFamily="34" charset="0"/>
              <a:buChar char="•"/>
            </a:pPr>
            <a:r>
              <a:rPr lang="en-US" altLang="en-US" sz="2400" smtClean="0"/>
              <a:t>Release DoD</a:t>
            </a:r>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5797"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AA61DB-DCD2-49B5-97F5-EDF8F7EB54B6}" type="slidenum">
              <a:rPr lang="en-US" altLang="en-US" smtClean="0"/>
              <a:pPr/>
              <a:t>137</a:t>
            </a:fld>
            <a:endParaRPr lang="en-US" altLang="en-US" smtClean="0"/>
          </a:p>
        </p:txBody>
      </p:sp>
    </p:spTree>
    <p:extLst>
      <p:ext uri="{BB962C8B-B14F-4D97-AF65-F5344CB8AC3E}">
        <p14:creationId xmlns:p14="http://schemas.microsoft.com/office/powerpoint/2010/main" val="67353101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Content Placeholder 2"/>
          <p:cNvSpPr>
            <a:spLocks noGrp="1"/>
          </p:cNvSpPr>
          <p:nvPr>
            <p:ph sz="quarter" idx="10"/>
          </p:nvPr>
        </p:nvSpPr>
        <p:spPr/>
        <p:txBody>
          <a:bodyPr/>
          <a:lstStyle/>
          <a:p>
            <a:pPr>
              <a:buFont typeface="Arial" panose="020B0604020202020204" pitchFamily="34" charset="0"/>
              <a:buNone/>
            </a:pPr>
            <a:r>
              <a:rPr lang="en-US" altLang="en-US" b="1" smtClean="0"/>
              <a:t>Story “Done”</a:t>
            </a:r>
          </a:p>
          <a:p>
            <a:pPr lvl="1"/>
            <a:r>
              <a:rPr lang="en-US" altLang="en-US" smtClean="0"/>
              <a:t>Unit test should provide 60-70% test coverage </a:t>
            </a:r>
          </a:p>
          <a:p>
            <a:pPr lvl="1"/>
            <a:r>
              <a:rPr lang="en-US" altLang="en-US" smtClean="0"/>
              <a:t>Story is either written in pair or reviewed by peer</a:t>
            </a:r>
          </a:p>
          <a:p>
            <a:pPr lvl="1"/>
            <a:r>
              <a:rPr lang="en-US" altLang="en-US" smtClean="0"/>
              <a:t>All code checked in</a:t>
            </a:r>
          </a:p>
          <a:p>
            <a:pPr lvl="1"/>
            <a:r>
              <a:rPr lang="en-US" altLang="en-US" smtClean="0"/>
              <a:t>All unit code passed</a:t>
            </a:r>
          </a:p>
          <a:p>
            <a:pPr lvl="1"/>
            <a:r>
              <a:rPr lang="en-US" altLang="en-US" smtClean="0"/>
              <a:t>All acceptance test case passed</a:t>
            </a:r>
          </a:p>
          <a:p>
            <a:pPr lvl="1"/>
            <a:r>
              <a:rPr lang="en-US" altLang="en-US" smtClean="0"/>
              <a:t>Story accepted by owner</a:t>
            </a:r>
          </a:p>
          <a:p>
            <a:endParaRPr lang="en-US" altLang="en-US" smtClean="0"/>
          </a:p>
          <a:p>
            <a:endParaRPr lang="en-US" altLang="en-US" smtClean="0"/>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7845"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E4D485-AA94-470B-A534-0FED3B61880E}" type="slidenum">
              <a:rPr lang="en-US" altLang="en-US" smtClean="0"/>
              <a:pPr/>
              <a:t>138</a:t>
            </a:fld>
            <a:endParaRPr lang="en-US" altLang="en-US" smtClean="0"/>
          </a:p>
        </p:txBody>
      </p:sp>
    </p:spTree>
    <p:extLst>
      <p:ext uri="{BB962C8B-B14F-4D97-AF65-F5344CB8AC3E}">
        <p14:creationId xmlns:p14="http://schemas.microsoft.com/office/powerpoint/2010/main" val="29573282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panose="020B0604020202020204" pitchFamily="34" charset="0"/>
              <a:buNone/>
              <a:defRPr/>
            </a:pPr>
            <a:r>
              <a:rPr lang="en-US" b="1" dirty="0" smtClean="0"/>
              <a:t>Iteration “Done”</a:t>
            </a:r>
          </a:p>
          <a:p>
            <a:pPr lvl="1">
              <a:buFont typeface="Arial" charset="0"/>
              <a:buChar char="–"/>
              <a:defRPr/>
            </a:pPr>
            <a:r>
              <a:rPr lang="en-US" dirty="0" smtClean="0"/>
              <a:t>Iteration should have defined Iteration Goal</a:t>
            </a:r>
          </a:p>
          <a:p>
            <a:pPr lvl="1">
              <a:buFont typeface="Arial" charset="0"/>
              <a:buChar char="–"/>
              <a:defRPr/>
            </a:pPr>
            <a:r>
              <a:rPr lang="en-US" dirty="0" smtClean="0"/>
              <a:t>All acceptance test cases should run for all user stories in Iteration</a:t>
            </a:r>
          </a:p>
          <a:p>
            <a:pPr lvl="1">
              <a:buFont typeface="Arial" charset="0"/>
              <a:buChar char="–"/>
              <a:defRPr/>
            </a:pPr>
            <a:r>
              <a:rPr lang="en-US" dirty="0" smtClean="0"/>
              <a:t>All stories completed must be accepted by the product owner</a:t>
            </a:r>
          </a:p>
          <a:p>
            <a:pPr lvl="1">
              <a:buFont typeface="Arial" charset="0"/>
              <a:buChar char="–"/>
              <a:defRPr/>
            </a:pPr>
            <a:r>
              <a:rPr lang="en-US" dirty="0" smtClean="0"/>
              <a:t>Defects identified are fixed or planned for future</a:t>
            </a:r>
          </a:p>
          <a:p>
            <a:pPr lvl="1">
              <a:buFont typeface="Arial" charset="0"/>
              <a:buChar char="–"/>
              <a:defRPr/>
            </a:pPr>
            <a:r>
              <a:rPr lang="en-US" dirty="0" smtClean="0"/>
              <a:t>Code performance is tested and accepted</a:t>
            </a:r>
          </a:p>
          <a:p>
            <a:pPr lvl="1">
              <a:buFont typeface="Arial" charset="0"/>
              <a:buChar char="–"/>
              <a:defRPr/>
            </a:pPr>
            <a:r>
              <a:rPr lang="en-US" dirty="0" smtClean="0"/>
              <a:t>If database is involved then database script should be available, automated and tested</a:t>
            </a:r>
          </a:p>
          <a:p>
            <a:pPr lvl="1">
              <a:buFont typeface="Arial" charset="0"/>
              <a:buChar char="–"/>
              <a:defRPr/>
            </a:pPr>
            <a:r>
              <a:rPr lang="en-US" dirty="0" smtClean="0"/>
              <a:t>Backup of iteration work product is taken</a:t>
            </a:r>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9893"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0292E3-320A-4E7C-8854-C28005022247}" type="slidenum">
              <a:rPr lang="en-US" altLang="en-US" smtClean="0"/>
              <a:pPr/>
              <a:t>139</a:t>
            </a:fld>
            <a:endParaRPr lang="en-US" altLang="en-US" smtClean="0"/>
          </a:p>
        </p:txBody>
      </p:sp>
    </p:spTree>
    <p:extLst>
      <p:ext uri="{BB962C8B-B14F-4D97-AF65-F5344CB8AC3E}">
        <p14:creationId xmlns:p14="http://schemas.microsoft.com/office/powerpoint/2010/main" val="2745701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574675" y="0"/>
            <a:ext cx="8001000" cy="852407"/>
          </a:xfrm>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framework</a:t>
            </a:r>
            <a:r>
              <a:rPr lang="en-US" sz="3800" b="0" i="0" u="none" strike="noStrike" cap="none" baseline="0" dirty="0">
                <a:solidFill>
                  <a:srgbClr val="000000"/>
                </a:solidFill>
                <a:latin typeface="Verdana"/>
                <a:ea typeface="Verdana"/>
                <a:cs typeface="Verdana"/>
                <a:sym typeface="Verdana"/>
              </a:rPr>
              <a:t> </a:t>
            </a:r>
          </a:p>
        </p:txBody>
      </p:sp>
      <p:pic>
        <p:nvPicPr>
          <p:cNvPr id="153" name="Shape 153"/>
          <p:cNvPicPr preferRelativeResize="0"/>
          <p:nvPr/>
        </p:nvPicPr>
        <p:blipFill rotWithShape="1">
          <a:blip r:embed="rId4">
            <a:alphaModFix/>
          </a:blip>
          <a:srcRect/>
          <a:stretch/>
        </p:blipFill>
        <p:spPr>
          <a:xfrm>
            <a:off x="1446212" y="1752600"/>
            <a:ext cx="5902325" cy="39592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Content Placeholder 2"/>
          <p:cNvSpPr>
            <a:spLocks noGrp="1"/>
          </p:cNvSpPr>
          <p:nvPr>
            <p:ph sz="quarter" idx="10"/>
          </p:nvPr>
        </p:nvSpPr>
        <p:spPr/>
        <p:txBody>
          <a:bodyPr/>
          <a:lstStyle/>
          <a:p>
            <a:pPr>
              <a:buFont typeface="Arial" panose="020B0604020202020204" pitchFamily="34" charset="0"/>
              <a:buNone/>
            </a:pPr>
            <a:r>
              <a:rPr lang="en-US" altLang="en-US" b="1" smtClean="0"/>
              <a:t>Release “Done”</a:t>
            </a:r>
          </a:p>
          <a:p>
            <a:pPr lvl="1"/>
            <a:r>
              <a:rPr lang="en-US" altLang="en-US" smtClean="0"/>
              <a:t>Release should have defined Release Goal</a:t>
            </a:r>
          </a:p>
          <a:p>
            <a:pPr lvl="1"/>
            <a:r>
              <a:rPr lang="en-US" altLang="en-US" smtClean="0"/>
              <a:t>Product has formal release date</a:t>
            </a:r>
          </a:p>
          <a:p>
            <a:pPr lvl="1"/>
            <a:r>
              <a:rPr lang="en-US" altLang="en-US" smtClean="0"/>
              <a:t>Product is deployed on staging area</a:t>
            </a:r>
          </a:p>
          <a:p>
            <a:pPr lvl="1"/>
            <a:r>
              <a:rPr lang="en-US" altLang="en-US" smtClean="0"/>
              <a:t>Stress testing done and results accepted</a:t>
            </a:r>
          </a:p>
          <a:p>
            <a:pPr lvl="1"/>
            <a:r>
              <a:rPr lang="en-US" altLang="en-US" smtClean="0"/>
              <a:t>All non-functional requirements are tested and results accepted</a:t>
            </a:r>
          </a:p>
          <a:p>
            <a:pPr lvl="1"/>
            <a:r>
              <a:rPr lang="en-US" altLang="en-US" smtClean="0"/>
              <a:t>Required documentation is available</a:t>
            </a:r>
          </a:p>
          <a:p>
            <a:pPr lvl="1"/>
            <a:r>
              <a:rPr lang="en-US" altLang="en-US" smtClean="0"/>
              <a:t>Release should not have any known bug</a:t>
            </a:r>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51941"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272AC-E801-4593-9710-BED54BDC0259}" type="slidenum">
              <a:rPr lang="en-US" altLang="en-US" smtClean="0"/>
              <a:pPr/>
              <a:t>140</a:t>
            </a:fld>
            <a:endParaRPr lang="en-US" altLang="en-US" smtClean="0"/>
          </a:p>
        </p:txBody>
      </p:sp>
    </p:spTree>
    <p:extLst>
      <p:ext uri="{BB962C8B-B14F-4D97-AF65-F5344CB8AC3E}">
        <p14:creationId xmlns:p14="http://schemas.microsoft.com/office/powerpoint/2010/main" val="427953193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68612" name="Title 4"/>
          <p:cNvSpPr>
            <a:spLocks noGrp="1"/>
          </p:cNvSpPr>
          <p:nvPr>
            <p:ph type="title"/>
          </p:nvPr>
        </p:nvSpPr>
        <p:spPr/>
        <p:txBody>
          <a:bodyPr>
            <a:normAutofit/>
          </a:bodyPr>
          <a:lstStyle/>
          <a:p>
            <a:pPr>
              <a:defRPr/>
            </a:pPr>
            <a:r>
              <a:rPr dirty="0" smtClean="0"/>
              <a:t>Risk </a:t>
            </a:r>
            <a:r>
              <a:rPr dirty="0" smtClean="0"/>
              <a:t>Burn-down Graph</a:t>
            </a:r>
          </a:p>
        </p:txBody>
      </p:sp>
      <p:sp>
        <p:nvSpPr>
          <p:cNvPr id="762891" name="Slide Number Placeholder 12"/>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0E511-9D59-44A6-8A46-A8B5A1C39A72}" type="slidenum">
              <a:rPr lang="en-US" altLang="en-US" smtClean="0"/>
              <a:pPr/>
              <a:t>141</a:t>
            </a:fld>
            <a:endParaRPr lang="en-US" altLang="en-US" smtClean="0"/>
          </a:p>
        </p:txBody>
      </p:sp>
      <p:cxnSp>
        <p:nvCxnSpPr>
          <p:cNvPr id="12" name="Straight Connector 11"/>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defRPr/>
            </a:pPr>
            <a:r>
              <a:rPr lang="en-US" b="1" dirty="0">
                <a:solidFill>
                  <a:schemeClr val="tx1"/>
                </a:solidFill>
              </a:rPr>
              <a:t>Actual Risk Trend line</a:t>
            </a:r>
          </a:p>
        </p:txBody>
      </p:sp>
      <p:sp>
        <p:nvSpPr>
          <p:cNvPr id="762890" name="TextBox 16"/>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Tree>
    <p:extLst>
      <p:ext uri="{BB962C8B-B14F-4D97-AF65-F5344CB8AC3E}">
        <p14:creationId xmlns:p14="http://schemas.microsoft.com/office/powerpoint/2010/main" val="3178416358"/>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Sprint Planning</a:t>
            </a:r>
          </a:p>
          <a:p>
            <a:r>
              <a:rPr lang="en-US" dirty="0" smtClean="0"/>
              <a:t>Product Demo</a:t>
            </a:r>
          </a:p>
          <a:p>
            <a:r>
              <a:rPr lang="en-US" dirty="0" smtClean="0"/>
              <a:t>Stand up meeting</a:t>
            </a:r>
          </a:p>
          <a:p>
            <a:r>
              <a:rPr lang="en-US" dirty="0" smtClean="0"/>
              <a:t>Product Backlog Grooming</a:t>
            </a:r>
          </a:p>
          <a:p>
            <a:r>
              <a:rPr lang="en-US" dirty="0" smtClean="0"/>
              <a:t>Retrospective Meeting</a:t>
            </a:r>
            <a:endParaRPr lang="en-US" dirty="0"/>
          </a:p>
        </p:txBody>
      </p:sp>
      <p:sp>
        <p:nvSpPr>
          <p:cNvPr id="2" name="Title 1"/>
          <p:cNvSpPr>
            <a:spLocks noGrp="1"/>
          </p:cNvSpPr>
          <p:nvPr>
            <p:ph type="title"/>
          </p:nvPr>
        </p:nvSpPr>
        <p:spPr/>
        <p:txBody>
          <a:bodyPr/>
          <a:lstStyle/>
          <a:p>
            <a:r>
              <a:rPr lang="en-US" dirty="0" smtClean="0"/>
              <a:t>What is Best Time? </a:t>
            </a:r>
            <a:endParaRPr lang="en-US" dirty="0"/>
          </a:p>
        </p:txBody>
      </p:sp>
    </p:spTree>
    <p:extLst>
      <p:ext uri="{BB962C8B-B14F-4D97-AF65-F5344CB8AC3E}">
        <p14:creationId xmlns:p14="http://schemas.microsoft.com/office/powerpoint/2010/main" val="184488084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Scaling Scrum</a:t>
            </a:r>
            <a:r>
              <a:rPr lang="en-US" dirty="0">
                <a:solidFill>
                  <a:srgbClr val="000000"/>
                </a:solidFill>
                <a:latin typeface="Verdana"/>
                <a:ea typeface="Verdana"/>
                <a:cs typeface="Verdana"/>
                <a:sym typeface="Verdana"/>
              </a:rPr>
              <a:t> </a:t>
            </a:r>
            <a:endParaRPr lang="en-US" dirty="0"/>
          </a:p>
        </p:txBody>
      </p:sp>
      <p:sp>
        <p:nvSpPr>
          <p:cNvPr id="934" name="Shape 934"/>
          <p:cNvSpPr txBox="1">
            <a:spLocks noGrp="1"/>
          </p:cNvSpPr>
          <p:nvPr>
            <p:ph sz="quarter" idx="4294967295"/>
          </p:nvPr>
        </p:nvSpPr>
        <p:spPr>
          <a:xfrm>
            <a:off x="1111250" y="992188"/>
            <a:ext cx="8032750" cy="5291137"/>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2800" b="0" i="0" u="none" strike="noStrike" cap="none" baseline="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471368182"/>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of SCRUMS</a:t>
            </a:r>
            <a:r>
              <a:rPr lang="en-US" sz="3800" b="0" i="0" u="none" strike="noStrike" cap="none" baseline="0" dirty="0">
                <a:solidFill>
                  <a:srgbClr val="000000"/>
                </a:solidFill>
                <a:latin typeface="Verdana"/>
                <a:ea typeface="Verdana"/>
                <a:cs typeface="Verdana"/>
                <a:sym typeface="Verdana"/>
              </a:rPr>
              <a:t> </a:t>
            </a:r>
          </a:p>
        </p:txBody>
      </p:sp>
      <p:pic>
        <p:nvPicPr>
          <p:cNvPr id="940" name="Shape 940"/>
          <p:cNvPicPr preferRelativeResize="0"/>
          <p:nvPr/>
        </p:nvPicPr>
        <p:blipFill rotWithShape="1">
          <a:blip r:embed="rId3">
            <a:alphaModFix/>
          </a:blip>
          <a:srcRect/>
          <a:stretch/>
        </p:blipFill>
        <p:spPr>
          <a:xfrm>
            <a:off x="1079500" y="1865311"/>
            <a:ext cx="7280274" cy="4086224"/>
          </a:xfrm>
          <a:prstGeom prst="rect">
            <a:avLst/>
          </a:prstGeom>
          <a:noFill/>
          <a:ln>
            <a:noFill/>
          </a:ln>
        </p:spPr>
      </p:pic>
    </p:spTree>
    <p:extLst>
      <p:ext uri="{BB962C8B-B14F-4D97-AF65-F5344CB8AC3E}">
        <p14:creationId xmlns:p14="http://schemas.microsoft.com/office/powerpoint/2010/main" val="215266639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400" b="1" i="0" u="none" strike="noStrike" cap="none" baseline="0" dirty="0">
                <a:solidFill>
                  <a:srgbClr val="000000"/>
                </a:solidFill>
                <a:latin typeface="Verdana"/>
                <a:ea typeface="Verdana"/>
                <a:cs typeface="Verdana"/>
                <a:sym typeface="Verdana"/>
              </a:rPr>
              <a:t>Scrum of Scrums / Meta-Scrum</a:t>
            </a:r>
          </a:p>
        </p:txBody>
      </p:sp>
      <p:sp>
        <p:nvSpPr>
          <p:cNvPr id="946" name="Shape 946"/>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
        <p:nvSpPr>
          <p:cNvPr id="947" name="Shape 947"/>
          <p:cNvSpPr/>
          <p:nvPr/>
        </p:nvSpPr>
        <p:spPr>
          <a:xfrm>
            <a:off x="990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48" name="Shape 948"/>
          <p:cNvSpPr/>
          <p:nvPr/>
        </p:nvSpPr>
        <p:spPr>
          <a:xfrm>
            <a:off x="1219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49" name="Shape 949"/>
          <p:cNvSpPr/>
          <p:nvPr/>
        </p:nvSpPr>
        <p:spPr>
          <a:xfrm>
            <a:off x="990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0" name="Shape 950"/>
          <p:cNvSpPr/>
          <p:nvPr/>
        </p:nvSpPr>
        <p:spPr>
          <a:xfrm>
            <a:off x="1219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1" name="Shape 951"/>
          <p:cNvSpPr/>
          <p:nvPr/>
        </p:nvSpPr>
        <p:spPr>
          <a:xfrm>
            <a:off x="1447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2" name="Shape 952"/>
          <p:cNvSpPr/>
          <p:nvPr/>
        </p:nvSpPr>
        <p:spPr>
          <a:xfrm>
            <a:off x="1447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3" name="Shape 953"/>
          <p:cNvSpPr/>
          <p:nvPr/>
        </p:nvSpPr>
        <p:spPr>
          <a:xfrm>
            <a:off x="990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4" name="Shape 954"/>
          <p:cNvSpPr/>
          <p:nvPr/>
        </p:nvSpPr>
        <p:spPr>
          <a:xfrm>
            <a:off x="1219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5" name="Shape 955"/>
          <p:cNvSpPr/>
          <p:nvPr/>
        </p:nvSpPr>
        <p:spPr>
          <a:xfrm>
            <a:off x="1447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6" name="Shape 956"/>
          <p:cNvSpPr/>
          <p:nvPr/>
        </p:nvSpPr>
        <p:spPr>
          <a:xfrm>
            <a:off x="175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7" name="Shape 957"/>
          <p:cNvSpPr/>
          <p:nvPr/>
        </p:nvSpPr>
        <p:spPr>
          <a:xfrm>
            <a:off x="1981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8" name="Shape 958"/>
          <p:cNvSpPr/>
          <p:nvPr/>
        </p:nvSpPr>
        <p:spPr>
          <a:xfrm>
            <a:off x="175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59" name="Shape 959"/>
          <p:cNvSpPr/>
          <p:nvPr/>
        </p:nvSpPr>
        <p:spPr>
          <a:xfrm>
            <a:off x="1981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0" name="Shape 960"/>
          <p:cNvSpPr/>
          <p:nvPr/>
        </p:nvSpPr>
        <p:spPr>
          <a:xfrm>
            <a:off x="2209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1" name="Shape 961"/>
          <p:cNvSpPr/>
          <p:nvPr/>
        </p:nvSpPr>
        <p:spPr>
          <a:xfrm>
            <a:off x="2209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2" name="Shape 962"/>
          <p:cNvSpPr/>
          <p:nvPr/>
        </p:nvSpPr>
        <p:spPr>
          <a:xfrm>
            <a:off x="175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3" name="Shape 963"/>
          <p:cNvSpPr/>
          <p:nvPr/>
        </p:nvSpPr>
        <p:spPr>
          <a:xfrm>
            <a:off x="1981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4" name="Shape 964"/>
          <p:cNvSpPr/>
          <p:nvPr/>
        </p:nvSpPr>
        <p:spPr>
          <a:xfrm>
            <a:off x="2209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5" name="Shape 965"/>
          <p:cNvSpPr/>
          <p:nvPr/>
        </p:nvSpPr>
        <p:spPr>
          <a:xfrm>
            <a:off x="175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6" name="Shape 966"/>
          <p:cNvSpPr/>
          <p:nvPr/>
        </p:nvSpPr>
        <p:spPr>
          <a:xfrm>
            <a:off x="1981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7" name="Shape 967"/>
          <p:cNvSpPr/>
          <p:nvPr/>
        </p:nvSpPr>
        <p:spPr>
          <a:xfrm>
            <a:off x="175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8" name="Shape 968"/>
          <p:cNvSpPr/>
          <p:nvPr/>
        </p:nvSpPr>
        <p:spPr>
          <a:xfrm>
            <a:off x="1981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69" name="Shape 969"/>
          <p:cNvSpPr/>
          <p:nvPr/>
        </p:nvSpPr>
        <p:spPr>
          <a:xfrm>
            <a:off x="2209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0" name="Shape 970"/>
          <p:cNvSpPr/>
          <p:nvPr/>
        </p:nvSpPr>
        <p:spPr>
          <a:xfrm>
            <a:off x="2209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1" name="Shape 971"/>
          <p:cNvSpPr/>
          <p:nvPr/>
        </p:nvSpPr>
        <p:spPr>
          <a:xfrm>
            <a:off x="175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2" name="Shape 972"/>
          <p:cNvSpPr/>
          <p:nvPr/>
        </p:nvSpPr>
        <p:spPr>
          <a:xfrm>
            <a:off x="1981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3" name="Shape 973"/>
          <p:cNvSpPr/>
          <p:nvPr/>
        </p:nvSpPr>
        <p:spPr>
          <a:xfrm>
            <a:off x="2209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4" name="Shape 974"/>
          <p:cNvSpPr/>
          <p:nvPr/>
        </p:nvSpPr>
        <p:spPr>
          <a:xfrm>
            <a:off x="1752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5" name="Shape 975"/>
          <p:cNvSpPr/>
          <p:nvPr/>
        </p:nvSpPr>
        <p:spPr>
          <a:xfrm>
            <a:off x="1981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6" name="Shape 976"/>
          <p:cNvSpPr/>
          <p:nvPr/>
        </p:nvSpPr>
        <p:spPr>
          <a:xfrm>
            <a:off x="1752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7" name="Shape 977"/>
          <p:cNvSpPr/>
          <p:nvPr/>
        </p:nvSpPr>
        <p:spPr>
          <a:xfrm>
            <a:off x="1981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8" name="Shape 978"/>
          <p:cNvSpPr/>
          <p:nvPr/>
        </p:nvSpPr>
        <p:spPr>
          <a:xfrm>
            <a:off x="2209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79" name="Shape 979"/>
          <p:cNvSpPr/>
          <p:nvPr/>
        </p:nvSpPr>
        <p:spPr>
          <a:xfrm>
            <a:off x="2209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0" name="Shape 980"/>
          <p:cNvSpPr/>
          <p:nvPr/>
        </p:nvSpPr>
        <p:spPr>
          <a:xfrm>
            <a:off x="1752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1" name="Shape 981"/>
          <p:cNvSpPr/>
          <p:nvPr/>
        </p:nvSpPr>
        <p:spPr>
          <a:xfrm>
            <a:off x="1981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2" name="Shape 982"/>
          <p:cNvSpPr/>
          <p:nvPr/>
        </p:nvSpPr>
        <p:spPr>
          <a:xfrm>
            <a:off x="2209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3" name="Shape 983"/>
          <p:cNvSpPr/>
          <p:nvPr/>
        </p:nvSpPr>
        <p:spPr>
          <a:xfrm>
            <a:off x="990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4" name="Shape 984"/>
          <p:cNvSpPr/>
          <p:nvPr/>
        </p:nvSpPr>
        <p:spPr>
          <a:xfrm>
            <a:off x="1219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5" name="Shape 985"/>
          <p:cNvSpPr/>
          <p:nvPr/>
        </p:nvSpPr>
        <p:spPr>
          <a:xfrm>
            <a:off x="990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6" name="Shape 986"/>
          <p:cNvSpPr/>
          <p:nvPr/>
        </p:nvSpPr>
        <p:spPr>
          <a:xfrm>
            <a:off x="1219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7" name="Shape 987"/>
          <p:cNvSpPr/>
          <p:nvPr/>
        </p:nvSpPr>
        <p:spPr>
          <a:xfrm>
            <a:off x="1447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8" name="Shape 988"/>
          <p:cNvSpPr/>
          <p:nvPr/>
        </p:nvSpPr>
        <p:spPr>
          <a:xfrm>
            <a:off x="1447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89" name="Shape 989"/>
          <p:cNvSpPr/>
          <p:nvPr/>
        </p:nvSpPr>
        <p:spPr>
          <a:xfrm>
            <a:off x="990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0" name="Shape 990"/>
          <p:cNvSpPr/>
          <p:nvPr/>
        </p:nvSpPr>
        <p:spPr>
          <a:xfrm>
            <a:off x="1219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1" name="Shape 991"/>
          <p:cNvSpPr/>
          <p:nvPr/>
        </p:nvSpPr>
        <p:spPr>
          <a:xfrm>
            <a:off x="1447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2" name="Shape 992"/>
          <p:cNvSpPr/>
          <p:nvPr/>
        </p:nvSpPr>
        <p:spPr>
          <a:xfrm>
            <a:off x="990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3" name="Shape 993"/>
          <p:cNvSpPr/>
          <p:nvPr/>
        </p:nvSpPr>
        <p:spPr>
          <a:xfrm>
            <a:off x="1219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4" name="Shape 994"/>
          <p:cNvSpPr/>
          <p:nvPr/>
        </p:nvSpPr>
        <p:spPr>
          <a:xfrm>
            <a:off x="990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5" name="Shape 995"/>
          <p:cNvSpPr/>
          <p:nvPr/>
        </p:nvSpPr>
        <p:spPr>
          <a:xfrm>
            <a:off x="1219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6" name="Shape 996"/>
          <p:cNvSpPr/>
          <p:nvPr/>
        </p:nvSpPr>
        <p:spPr>
          <a:xfrm>
            <a:off x="1447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7" name="Shape 997"/>
          <p:cNvSpPr/>
          <p:nvPr/>
        </p:nvSpPr>
        <p:spPr>
          <a:xfrm>
            <a:off x="1447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8" name="Shape 998"/>
          <p:cNvSpPr/>
          <p:nvPr/>
        </p:nvSpPr>
        <p:spPr>
          <a:xfrm>
            <a:off x="990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999" name="Shape 999"/>
          <p:cNvSpPr/>
          <p:nvPr/>
        </p:nvSpPr>
        <p:spPr>
          <a:xfrm>
            <a:off x="1219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0" name="Shape 1000"/>
          <p:cNvSpPr/>
          <p:nvPr/>
        </p:nvSpPr>
        <p:spPr>
          <a:xfrm>
            <a:off x="1447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1" name="Shape 1001"/>
          <p:cNvSpPr/>
          <p:nvPr/>
        </p:nvSpPr>
        <p:spPr>
          <a:xfrm>
            <a:off x="175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2" name="Shape 1002"/>
          <p:cNvSpPr/>
          <p:nvPr/>
        </p:nvSpPr>
        <p:spPr>
          <a:xfrm>
            <a:off x="1981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3" name="Shape 1003"/>
          <p:cNvSpPr/>
          <p:nvPr/>
        </p:nvSpPr>
        <p:spPr>
          <a:xfrm>
            <a:off x="175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4" name="Shape 1004"/>
          <p:cNvSpPr/>
          <p:nvPr/>
        </p:nvSpPr>
        <p:spPr>
          <a:xfrm>
            <a:off x="1981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5" name="Shape 1005"/>
          <p:cNvSpPr/>
          <p:nvPr/>
        </p:nvSpPr>
        <p:spPr>
          <a:xfrm>
            <a:off x="2209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6" name="Shape 1006"/>
          <p:cNvSpPr/>
          <p:nvPr/>
        </p:nvSpPr>
        <p:spPr>
          <a:xfrm>
            <a:off x="2209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7" name="Shape 1007"/>
          <p:cNvSpPr/>
          <p:nvPr/>
        </p:nvSpPr>
        <p:spPr>
          <a:xfrm>
            <a:off x="175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8" name="Shape 1008"/>
          <p:cNvSpPr/>
          <p:nvPr/>
        </p:nvSpPr>
        <p:spPr>
          <a:xfrm>
            <a:off x="1981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09" name="Shape 1009"/>
          <p:cNvSpPr/>
          <p:nvPr/>
        </p:nvSpPr>
        <p:spPr>
          <a:xfrm>
            <a:off x="2209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0" name="Shape 1010"/>
          <p:cNvSpPr/>
          <p:nvPr/>
        </p:nvSpPr>
        <p:spPr>
          <a:xfrm>
            <a:off x="251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1" name="Shape 1011"/>
          <p:cNvSpPr/>
          <p:nvPr/>
        </p:nvSpPr>
        <p:spPr>
          <a:xfrm>
            <a:off x="2743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2" name="Shape 1012"/>
          <p:cNvSpPr/>
          <p:nvPr/>
        </p:nvSpPr>
        <p:spPr>
          <a:xfrm>
            <a:off x="251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3" name="Shape 1013"/>
          <p:cNvSpPr/>
          <p:nvPr/>
        </p:nvSpPr>
        <p:spPr>
          <a:xfrm>
            <a:off x="2743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4" name="Shape 1014"/>
          <p:cNvSpPr/>
          <p:nvPr/>
        </p:nvSpPr>
        <p:spPr>
          <a:xfrm>
            <a:off x="2971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5" name="Shape 1015"/>
          <p:cNvSpPr/>
          <p:nvPr/>
        </p:nvSpPr>
        <p:spPr>
          <a:xfrm>
            <a:off x="2971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6" name="Shape 1016"/>
          <p:cNvSpPr/>
          <p:nvPr/>
        </p:nvSpPr>
        <p:spPr>
          <a:xfrm>
            <a:off x="251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7" name="Shape 1017"/>
          <p:cNvSpPr/>
          <p:nvPr/>
        </p:nvSpPr>
        <p:spPr>
          <a:xfrm>
            <a:off x="2743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8" name="Shape 1018"/>
          <p:cNvSpPr/>
          <p:nvPr/>
        </p:nvSpPr>
        <p:spPr>
          <a:xfrm>
            <a:off x="2971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19" name="Shape 1019"/>
          <p:cNvSpPr/>
          <p:nvPr/>
        </p:nvSpPr>
        <p:spPr>
          <a:xfrm>
            <a:off x="251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0" name="Shape 1020"/>
          <p:cNvSpPr/>
          <p:nvPr/>
        </p:nvSpPr>
        <p:spPr>
          <a:xfrm>
            <a:off x="2743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1" name="Shape 1021"/>
          <p:cNvSpPr/>
          <p:nvPr/>
        </p:nvSpPr>
        <p:spPr>
          <a:xfrm>
            <a:off x="251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2" name="Shape 1022"/>
          <p:cNvSpPr/>
          <p:nvPr/>
        </p:nvSpPr>
        <p:spPr>
          <a:xfrm>
            <a:off x="2743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3" name="Shape 1023"/>
          <p:cNvSpPr/>
          <p:nvPr/>
        </p:nvSpPr>
        <p:spPr>
          <a:xfrm>
            <a:off x="2971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4" name="Shape 1024"/>
          <p:cNvSpPr/>
          <p:nvPr/>
        </p:nvSpPr>
        <p:spPr>
          <a:xfrm>
            <a:off x="2971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5" name="Shape 1025"/>
          <p:cNvSpPr/>
          <p:nvPr/>
        </p:nvSpPr>
        <p:spPr>
          <a:xfrm>
            <a:off x="251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6" name="Shape 1026"/>
          <p:cNvSpPr/>
          <p:nvPr/>
        </p:nvSpPr>
        <p:spPr>
          <a:xfrm>
            <a:off x="2743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7" name="Shape 1027"/>
          <p:cNvSpPr/>
          <p:nvPr/>
        </p:nvSpPr>
        <p:spPr>
          <a:xfrm>
            <a:off x="2971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8" name="Shape 1028"/>
          <p:cNvSpPr/>
          <p:nvPr/>
        </p:nvSpPr>
        <p:spPr>
          <a:xfrm>
            <a:off x="251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29" name="Shape 1029"/>
          <p:cNvSpPr/>
          <p:nvPr/>
        </p:nvSpPr>
        <p:spPr>
          <a:xfrm>
            <a:off x="2743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0" name="Shape 1030"/>
          <p:cNvSpPr/>
          <p:nvPr/>
        </p:nvSpPr>
        <p:spPr>
          <a:xfrm>
            <a:off x="251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1" name="Shape 1031"/>
          <p:cNvSpPr/>
          <p:nvPr/>
        </p:nvSpPr>
        <p:spPr>
          <a:xfrm>
            <a:off x="2743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2" name="Shape 1032"/>
          <p:cNvSpPr/>
          <p:nvPr/>
        </p:nvSpPr>
        <p:spPr>
          <a:xfrm>
            <a:off x="2971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3" name="Shape 1033"/>
          <p:cNvSpPr/>
          <p:nvPr/>
        </p:nvSpPr>
        <p:spPr>
          <a:xfrm>
            <a:off x="2971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4" name="Shape 1034"/>
          <p:cNvSpPr/>
          <p:nvPr/>
        </p:nvSpPr>
        <p:spPr>
          <a:xfrm>
            <a:off x="251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5" name="Shape 1035"/>
          <p:cNvSpPr/>
          <p:nvPr/>
        </p:nvSpPr>
        <p:spPr>
          <a:xfrm>
            <a:off x="2743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6" name="Shape 1036"/>
          <p:cNvSpPr/>
          <p:nvPr/>
        </p:nvSpPr>
        <p:spPr>
          <a:xfrm>
            <a:off x="2971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7" name="Shape 1037"/>
          <p:cNvSpPr/>
          <p:nvPr/>
        </p:nvSpPr>
        <p:spPr>
          <a:xfrm>
            <a:off x="3581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8" name="Shape 1038"/>
          <p:cNvSpPr/>
          <p:nvPr/>
        </p:nvSpPr>
        <p:spPr>
          <a:xfrm>
            <a:off x="3810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39" name="Shape 1039"/>
          <p:cNvSpPr/>
          <p:nvPr/>
        </p:nvSpPr>
        <p:spPr>
          <a:xfrm>
            <a:off x="3581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0" name="Shape 1040"/>
          <p:cNvSpPr/>
          <p:nvPr/>
        </p:nvSpPr>
        <p:spPr>
          <a:xfrm>
            <a:off x="3810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1" name="Shape 1041"/>
          <p:cNvSpPr/>
          <p:nvPr/>
        </p:nvSpPr>
        <p:spPr>
          <a:xfrm>
            <a:off x="4038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2" name="Shape 1042"/>
          <p:cNvSpPr/>
          <p:nvPr/>
        </p:nvSpPr>
        <p:spPr>
          <a:xfrm>
            <a:off x="4038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3" name="Shape 1043"/>
          <p:cNvSpPr/>
          <p:nvPr/>
        </p:nvSpPr>
        <p:spPr>
          <a:xfrm>
            <a:off x="3581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4" name="Shape 1044"/>
          <p:cNvSpPr/>
          <p:nvPr/>
        </p:nvSpPr>
        <p:spPr>
          <a:xfrm>
            <a:off x="3810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5" name="Shape 1045"/>
          <p:cNvSpPr/>
          <p:nvPr/>
        </p:nvSpPr>
        <p:spPr>
          <a:xfrm>
            <a:off x="4038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6" name="Shape 1046"/>
          <p:cNvSpPr/>
          <p:nvPr/>
        </p:nvSpPr>
        <p:spPr>
          <a:xfrm>
            <a:off x="434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7" name="Shape 1047"/>
          <p:cNvSpPr/>
          <p:nvPr/>
        </p:nvSpPr>
        <p:spPr>
          <a:xfrm>
            <a:off x="4572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8" name="Shape 1048"/>
          <p:cNvSpPr/>
          <p:nvPr/>
        </p:nvSpPr>
        <p:spPr>
          <a:xfrm>
            <a:off x="434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49" name="Shape 1049"/>
          <p:cNvSpPr/>
          <p:nvPr/>
        </p:nvSpPr>
        <p:spPr>
          <a:xfrm>
            <a:off x="4572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0" name="Shape 1050"/>
          <p:cNvSpPr/>
          <p:nvPr/>
        </p:nvSpPr>
        <p:spPr>
          <a:xfrm>
            <a:off x="4800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1" name="Shape 1051"/>
          <p:cNvSpPr/>
          <p:nvPr/>
        </p:nvSpPr>
        <p:spPr>
          <a:xfrm>
            <a:off x="4800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2" name="Shape 1052"/>
          <p:cNvSpPr/>
          <p:nvPr/>
        </p:nvSpPr>
        <p:spPr>
          <a:xfrm>
            <a:off x="434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3" name="Shape 1053"/>
          <p:cNvSpPr/>
          <p:nvPr/>
        </p:nvSpPr>
        <p:spPr>
          <a:xfrm>
            <a:off x="4572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4" name="Shape 1054"/>
          <p:cNvSpPr/>
          <p:nvPr/>
        </p:nvSpPr>
        <p:spPr>
          <a:xfrm>
            <a:off x="4800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5" name="Shape 1055"/>
          <p:cNvSpPr/>
          <p:nvPr/>
        </p:nvSpPr>
        <p:spPr>
          <a:xfrm>
            <a:off x="434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6" name="Shape 1056"/>
          <p:cNvSpPr/>
          <p:nvPr/>
        </p:nvSpPr>
        <p:spPr>
          <a:xfrm>
            <a:off x="4572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7" name="Shape 1057"/>
          <p:cNvSpPr/>
          <p:nvPr/>
        </p:nvSpPr>
        <p:spPr>
          <a:xfrm>
            <a:off x="434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8" name="Shape 1058"/>
          <p:cNvSpPr/>
          <p:nvPr/>
        </p:nvSpPr>
        <p:spPr>
          <a:xfrm>
            <a:off x="4572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59" name="Shape 1059"/>
          <p:cNvSpPr/>
          <p:nvPr/>
        </p:nvSpPr>
        <p:spPr>
          <a:xfrm>
            <a:off x="4800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0" name="Shape 1060"/>
          <p:cNvSpPr/>
          <p:nvPr/>
        </p:nvSpPr>
        <p:spPr>
          <a:xfrm>
            <a:off x="4800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1" name="Shape 1061"/>
          <p:cNvSpPr/>
          <p:nvPr/>
        </p:nvSpPr>
        <p:spPr>
          <a:xfrm>
            <a:off x="434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2" name="Shape 1062"/>
          <p:cNvSpPr/>
          <p:nvPr/>
        </p:nvSpPr>
        <p:spPr>
          <a:xfrm>
            <a:off x="4572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3" name="Shape 1063"/>
          <p:cNvSpPr/>
          <p:nvPr/>
        </p:nvSpPr>
        <p:spPr>
          <a:xfrm>
            <a:off x="4800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4" name="Shape 1064"/>
          <p:cNvSpPr/>
          <p:nvPr/>
        </p:nvSpPr>
        <p:spPr>
          <a:xfrm>
            <a:off x="3581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5" name="Shape 1065"/>
          <p:cNvSpPr/>
          <p:nvPr/>
        </p:nvSpPr>
        <p:spPr>
          <a:xfrm>
            <a:off x="3810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6" name="Shape 1066"/>
          <p:cNvSpPr/>
          <p:nvPr/>
        </p:nvSpPr>
        <p:spPr>
          <a:xfrm>
            <a:off x="3581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7" name="Shape 1067"/>
          <p:cNvSpPr/>
          <p:nvPr/>
        </p:nvSpPr>
        <p:spPr>
          <a:xfrm>
            <a:off x="3810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8" name="Shape 1068"/>
          <p:cNvSpPr/>
          <p:nvPr/>
        </p:nvSpPr>
        <p:spPr>
          <a:xfrm>
            <a:off x="4038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69" name="Shape 1069"/>
          <p:cNvSpPr/>
          <p:nvPr/>
        </p:nvSpPr>
        <p:spPr>
          <a:xfrm>
            <a:off x="4038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0" name="Shape 1070"/>
          <p:cNvSpPr/>
          <p:nvPr/>
        </p:nvSpPr>
        <p:spPr>
          <a:xfrm>
            <a:off x="3581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1" name="Shape 1071"/>
          <p:cNvSpPr/>
          <p:nvPr/>
        </p:nvSpPr>
        <p:spPr>
          <a:xfrm>
            <a:off x="3810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2" name="Shape 1072"/>
          <p:cNvSpPr/>
          <p:nvPr/>
        </p:nvSpPr>
        <p:spPr>
          <a:xfrm>
            <a:off x="4038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3" name="Shape 1073"/>
          <p:cNvSpPr/>
          <p:nvPr/>
        </p:nvSpPr>
        <p:spPr>
          <a:xfrm>
            <a:off x="3581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4" name="Shape 1074"/>
          <p:cNvSpPr/>
          <p:nvPr/>
        </p:nvSpPr>
        <p:spPr>
          <a:xfrm>
            <a:off x="3810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5" name="Shape 1075"/>
          <p:cNvSpPr/>
          <p:nvPr/>
        </p:nvSpPr>
        <p:spPr>
          <a:xfrm>
            <a:off x="3581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6" name="Shape 1076"/>
          <p:cNvSpPr/>
          <p:nvPr/>
        </p:nvSpPr>
        <p:spPr>
          <a:xfrm>
            <a:off x="3810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7" name="Shape 1077"/>
          <p:cNvSpPr/>
          <p:nvPr/>
        </p:nvSpPr>
        <p:spPr>
          <a:xfrm>
            <a:off x="4038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8" name="Shape 1078"/>
          <p:cNvSpPr/>
          <p:nvPr/>
        </p:nvSpPr>
        <p:spPr>
          <a:xfrm>
            <a:off x="4038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79" name="Shape 1079"/>
          <p:cNvSpPr/>
          <p:nvPr/>
        </p:nvSpPr>
        <p:spPr>
          <a:xfrm>
            <a:off x="3581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0" name="Shape 1080"/>
          <p:cNvSpPr/>
          <p:nvPr/>
        </p:nvSpPr>
        <p:spPr>
          <a:xfrm>
            <a:off x="3810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1" name="Shape 1081"/>
          <p:cNvSpPr/>
          <p:nvPr/>
        </p:nvSpPr>
        <p:spPr>
          <a:xfrm>
            <a:off x="4038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2" name="Shape 1082"/>
          <p:cNvSpPr/>
          <p:nvPr/>
        </p:nvSpPr>
        <p:spPr>
          <a:xfrm>
            <a:off x="434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3" name="Shape 1083"/>
          <p:cNvSpPr/>
          <p:nvPr/>
        </p:nvSpPr>
        <p:spPr>
          <a:xfrm>
            <a:off x="4572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4" name="Shape 1084"/>
          <p:cNvSpPr/>
          <p:nvPr/>
        </p:nvSpPr>
        <p:spPr>
          <a:xfrm>
            <a:off x="434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5" name="Shape 1085"/>
          <p:cNvSpPr/>
          <p:nvPr/>
        </p:nvSpPr>
        <p:spPr>
          <a:xfrm>
            <a:off x="4572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6" name="Shape 1086"/>
          <p:cNvSpPr/>
          <p:nvPr/>
        </p:nvSpPr>
        <p:spPr>
          <a:xfrm>
            <a:off x="4800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7" name="Shape 1087"/>
          <p:cNvSpPr/>
          <p:nvPr/>
        </p:nvSpPr>
        <p:spPr>
          <a:xfrm>
            <a:off x="4800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8" name="Shape 1088"/>
          <p:cNvSpPr/>
          <p:nvPr/>
        </p:nvSpPr>
        <p:spPr>
          <a:xfrm>
            <a:off x="434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89" name="Shape 1089"/>
          <p:cNvSpPr/>
          <p:nvPr/>
        </p:nvSpPr>
        <p:spPr>
          <a:xfrm>
            <a:off x="4572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0" name="Shape 1090"/>
          <p:cNvSpPr/>
          <p:nvPr/>
        </p:nvSpPr>
        <p:spPr>
          <a:xfrm>
            <a:off x="4800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1" name="Shape 1091"/>
          <p:cNvSpPr/>
          <p:nvPr/>
        </p:nvSpPr>
        <p:spPr>
          <a:xfrm>
            <a:off x="510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2" name="Shape 1092"/>
          <p:cNvSpPr/>
          <p:nvPr/>
        </p:nvSpPr>
        <p:spPr>
          <a:xfrm>
            <a:off x="5334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3" name="Shape 1093"/>
          <p:cNvSpPr/>
          <p:nvPr/>
        </p:nvSpPr>
        <p:spPr>
          <a:xfrm>
            <a:off x="510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4" name="Shape 1094"/>
          <p:cNvSpPr/>
          <p:nvPr/>
        </p:nvSpPr>
        <p:spPr>
          <a:xfrm>
            <a:off x="5334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5" name="Shape 1095"/>
          <p:cNvSpPr/>
          <p:nvPr/>
        </p:nvSpPr>
        <p:spPr>
          <a:xfrm>
            <a:off x="556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6" name="Shape 1096"/>
          <p:cNvSpPr/>
          <p:nvPr/>
        </p:nvSpPr>
        <p:spPr>
          <a:xfrm>
            <a:off x="556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7" name="Shape 1097"/>
          <p:cNvSpPr/>
          <p:nvPr/>
        </p:nvSpPr>
        <p:spPr>
          <a:xfrm>
            <a:off x="510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8" name="Shape 1098"/>
          <p:cNvSpPr/>
          <p:nvPr/>
        </p:nvSpPr>
        <p:spPr>
          <a:xfrm>
            <a:off x="5334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099" name="Shape 1099"/>
          <p:cNvSpPr/>
          <p:nvPr/>
        </p:nvSpPr>
        <p:spPr>
          <a:xfrm>
            <a:off x="556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0" name="Shape 1100"/>
          <p:cNvSpPr/>
          <p:nvPr/>
        </p:nvSpPr>
        <p:spPr>
          <a:xfrm>
            <a:off x="510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1" name="Shape 1101"/>
          <p:cNvSpPr/>
          <p:nvPr/>
        </p:nvSpPr>
        <p:spPr>
          <a:xfrm>
            <a:off x="5334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2" name="Shape 1102"/>
          <p:cNvSpPr/>
          <p:nvPr/>
        </p:nvSpPr>
        <p:spPr>
          <a:xfrm>
            <a:off x="510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3" name="Shape 1103"/>
          <p:cNvSpPr/>
          <p:nvPr/>
        </p:nvSpPr>
        <p:spPr>
          <a:xfrm>
            <a:off x="5334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4" name="Shape 1104"/>
          <p:cNvSpPr/>
          <p:nvPr/>
        </p:nvSpPr>
        <p:spPr>
          <a:xfrm>
            <a:off x="556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5" name="Shape 1105"/>
          <p:cNvSpPr/>
          <p:nvPr/>
        </p:nvSpPr>
        <p:spPr>
          <a:xfrm>
            <a:off x="556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6" name="Shape 1106"/>
          <p:cNvSpPr/>
          <p:nvPr/>
        </p:nvSpPr>
        <p:spPr>
          <a:xfrm>
            <a:off x="510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7" name="Shape 1107"/>
          <p:cNvSpPr/>
          <p:nvPr/>
        </p:nvSpPr>
        <p:spPr>
          <a:xfrm>
            <a:off x="5334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8" name="Shape 1108"/>
          <p:cNvSpPr/>
          <p:nvPr/>
        </p:nvSpPr>
        <p:spPr>
          <a:xfrm>
            <a:off x="556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09" name="Shape 1109"/>
          <p:cNvSpPr/>
          <p:nvPr/>
        </p:nvSpPr>
        <p:spPr>
          <a:xfrm>
            <a:off x="510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0" name="Shape 1110"/>
          <p:cNvSpPr/>
          <p:nvPr/>
        </p:nvSpPr>
        <p:spPr>
          <a:xfrm>
            <a:off x="5334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1" name="Shape 1111"/>
          <p:cNvSpPr/>
          <p:nvPr/>
        </p:nvSpPr>
        <p:spPr>
          <a:xfrm>
            <a:off x="510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2" name="Shape 1112"/>
          <p:cNvSpPr/>
          <p:nvPr/>
        </p:nvSpPr>
        <p:spPr>
          <a:xfrm>
            <a:off x="5334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3" name="Shape 1113"/>
          <p:cNvSpPr/>
          <p:nvPr/>
        </p:nvSpPr>
        <p:spPr>
          <a:xfrm>
            <a:off x="556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4" name="Shape 1114"/>
          <p:cNvSpPr/>
          <p:nvPr/>
        </p:nvSpPr>
        <p:spPr>
          <a:xfrm>
            <a:off x="556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5" name="Shape 1115"/>
          <p:cNvSpPr/>
          <p:nvPr/>
        </p:nvSpPr>
        <p:spPr>
          <a:xfrm>
            <a:off x="510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6" name="Shape 1116"/>
          <p:cNvSpPr/>
          <p:nvPr/>
        </p:nvSpPr>
        <p:spPr>
          <a:xfrm>
            <a:off x="5334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7" name="Shape 1117"/>
          <p:cNvSpPr/>
          <p:nvPr/>
        </p:nvSpPr>
        <p:spPr>
          <a:xfrm>
            <a:off x="556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8" name="Shape 1118"/>
          <p:cNvSpPr/>
          <p:nvPr/>
        </p:nvSpPr>
        <p:spPr>
          <a:xfrm>
            <a:off x="6172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19" name="Shape 1119"/>
          <p:cNvSpPr/>
          <p:nvPr/>
        </p:nvSpPr>
        <p:spPr>
          <a:xfrm>
            <a:off x="6400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0" name="Shape 1120"/>
          <p:cNvSpPr/>
          <p:nvPr/>
        </p:nvSpPr>
        <p:spPr>
          <a:xfrm>
            <a:off x="6172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1" name="Shape 1121"/>
          <p:cNvSpPr/>
          <p:nvPr/>
        </p:nvSpPr>
        <p:spPr>
          <a:xfrm>
            <a:off x="6400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2" name="Shape 1122"/>
          <p:cNvSpPr/>
          <p:nvPr/>
        </p:nvSpPr>
        <p:spPr>
          <a:xfrm>
            <a:off x="6629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3" name="Shape 1123"/>
          <p:cNvSpPr/>
          <p:nvPr/>
        </p:nvSpPr>
        <p:spPr>
          <a:xfrm>
            <a:off x="6629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4" name="Shape 1124"/>
          <p:cNvSpPr/>
          <p:nvPr/>
        </p:nvSpPr>
        <p:spPr>
          <a:xfrm>
            <a:off x="6172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5" name="Shape 1125"/>
          <p:cNvSpPr/>
          <p:nvPr/>
        </p:nvSpPr>
        <p:spPr>
          <a:xfrm>
            <a:off x="6400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6" name="Shape 1126"/>
          <p:cNvSpPr/>
          <p:nvPr/>
        </p:nvSpPr>
        <p:spPr>
          <a:xfrm>
            <a:off x="6629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7" name="Shape 1127"/>
          <p:cNvSpPr/>
          <p:nvPr/>
        </p:nvSpPr>
        <p:spPr>
          <a:xfrm>
            <a:off x="6934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8" name="Shape 1128"/>
          <p:cNvSpPr/>
          <p:nvPr/>
        </p:nvSpPr>
        <p:spPr>
          <a:xfrm>
            <a:off x="7162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29" name="Shape 1129"/>
          <p:cNvSpPr/>
          <p:nvPr/>
        </p:nvSpPr>
        <p:spPr>
          <a:xfrm>
            <a:off x="6934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0" name="Shape 1130"/>
          <p:cNvSpPr/>
          <p:nvPr/>
        </p:nvSpPr>
        <p:spPr>
          <a:xfrm>
            <a:off x="7162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1" name="Shape 1131"/>
          <p:cNvSpPr/>
          <p:nvPr/>
        </p:nvSpPr>
        <p:spPr>
          <a:xfrm>
            <a:off x="7391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2" name="Shape 1132"/>
          <p:cNvSpPr/>
          <p:nvPr/>
        </p:nvSpPr>
        <p:spPr>
          <a:xfrm>
            <a:off x="7391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3" name="Shape 1133"/>
          <p:cNvSpPr/>
          <p:nvPr/>
        </p:nvSpPr>
        <p:spPr>
          <a:xfrm>
            <a:off x="6934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4" name="Shape 1134"/>
          <p:cNvSpPr/>
          <p:nvPr/>
        </p:nvSpPr>
        <p:spPr>
          <a:xfrm>
            <a:off x="7162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5" name="Shape 1135"/>
          <p:cNvSpPr/>
          <p:nvPr/>
        </p:nvSpPr>
        <p:spPr>
          <a:xfrm>
            <a:off x="7391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6" name="Shape 1136"/>
          <p:cNvSpPr/>
          <p:nvPr/>
        </p:nvSpPr>
        <p:spPr>
          <a:xfrm>
            <a:off x="6934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7" name="Shape 1137"/>
          <p:cNvSpPr/>
          <p:nvPr/>
        </p:nvSpPr>
        <p:spPr>
          <a:xfrm>
            <a:off x="7162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8" name="Shape 1138"/>
          <p:cNvSpPr/>
          <p:nvPr/>
        </p:nvSpPr>
        <p:spPr>
          <a:xfrm>
            <a:off x="6934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39" name="Shape 1139"/>
          <p:cNvSpPr/>
          <p:nvPr/>
        </p:nvSpPr>
        <p:spPr>
          <a:xfrm>
            <a:off x="7162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0" name="Shape 1140"/>
          <p:cNvSpPr/>
          <p:nvPr/>
        </p:nvSpPr>
        <p:spPr>
          <a:xfrm>
            <a:off x="7391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1" name="Shape 1141"/>
          <p:cNvSpPr/>
          <p:nvPr/>
        </p:nvSpPr>
        <p:spPr>
          <a:xfrm>
            <a:off x="7391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2" name="Shape 1142"/>
          <p:cNvSpPr/>
          <p:nvPr/>
        </p:nvSpPr>
        <p:spPr>
          <a:xfrm>
            <a:off x="6934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3" name="Shape 1143"/>
          <p:cNvSpPr/>
          <p:nvPr/>
        </p:nvSpPr>
        <p:spPr>
          <a:xfrm>
            <a:off x="7162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4" name="Shape 1144"/>
          <p:cNvSpPr/>
          <p:nvPr/>
        </p:nvSpPr>
        <p:spPr>
          <a:xfrm>
            <a:off x="7391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5" name="Shape 1145"/>
          <p:cNvSpPr/>
          <p:nvPr/>
        </p:nvSpPr>
        <p:spPr>
          <a:xfrm>
            <a:off x="6172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6" name="Shape 1146"/>
          <p:cNvSpPr/>
          <p:nvPr/>
        </p:nvSpPr>
        <p:spPr>
          <a:xfrm>
            <a:off x="6400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7" name="Shape 1147"/>
          <p:cNvSpPr/>
          <p:nvPr/>
        </p:nvSpPr>
        <p:spPr>
          <a:xfrm>
            <a:off x="6172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8" name="Shape 1148"/>
          <p:cNvSpPr/>
          <p:nvPr/>
        </p:nvSpPr>
        <p:spPr>
          <a:xfrm>
            <a:off x="6400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49" name="Shape 1149"/>
          <p:cNvSpPr/>
          <p:nvPr/>
        </p:nvSpPr>
        <p:spPr>
          <a:xfrm>
            <a:off x="6629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0" name="Shape 1150"/>
          <p:cNvSpPr/>
          <p:nvPr/>
        </p:nvSpPr>
        <p:spPr>
          <a:xfrm>
            <a:off x="6629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1" name="Shape 1151"/>
          <p:cNvSpPr/>
          <p:nvPr/>
        </p:nvSpPr>
        <p:spPr>
          <a:xfrm>
            <a:off x="6172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2" name="Shape 1152"/>
          <p:cNvSpPr/>
          <p:nvPr/>
        </p:nvSpPr>
        <p:spPr>
          <a:xfrm>
            <a:off x="6400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3" name="Shape 1153"/>
          <p:cNvSpPr/>
          <p:nvPr/>
        </p:nvSpPr>
        <p:spPr>
          <a:xfrm>
            <a:off x="6629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4" name="Shape 1154"/>
          <p:cNvSpPr/>
          <p:nvPr/>
        </p:nvSpPr>
        <p:spPr>
          <a:xfrm>
            <a:off x="6172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5" name="Shape 1155"/>
          <p:cNvSpPr/>
          <p:nvPr/>
        </p:nvSpPr>
        <p:spPr>
          <a:xfrm>
            <a:off x="6400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6" name="Shape 1156"/>
          <p:cNvSpPr/>
          <p:nvPr/>
        </p:nvSpPr>
        <p:spPr>
          <a:xfrm>
            <a:off x="6172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7" name="Shape 1157"/>
          <p:cNvSpPr/>
          <p:nvPr/>
        </p:nvSpPr>
        <p:spPr>
          <a:xfrm>
            <a:off x="6400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8" name="Shape 1158"/>
          <p:cNvSpPr/>
          <p:nvPr/>
        </p:nvSpPr>
        <p:spPr>
          <a:xfrm>
            <a:off x="6629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59" name="Shape 1159"/>
          <p:cNvSpPr/>
          <p:nvPr/>
        </p:nvSpPr>
        <p:spPr>
          <a:xfrm>
            <a:off x="6629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0" name="Shape 1160"/>
          <p:cNvSpPr/>
          <p:nvPr/>
        </p:nvSpPr>
        <p:spPr>
          <a:xfrm>
            <a:off x="6172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1" name="Shape 1161"/>
          <p:cNvSpPr/>
          <p:nvPr/>
        </p:nvSpPr>
        <p:spPr>
          <a:xfrm>
            <a:off x="6400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2" name="Shape 1162"/>
          <p:cNvSpPr/>
          <p:nvPr/>
        </p:nvSpPr>
        <p:spPr>
          <a:xfrm>
            <a:off x="6629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3" name="Shape 1163"/>
          <p:cNvSpPr/>
          <p:nvPr/>
        </p:nvSpPr>
        <p:spPr>
          <a:xfrm>
            <a:off x="6934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4" name="Shape 1164"/>
          <p:cNvSpPr/>
          <p:nvPr/>
        </p:nvSpPr>
        <p:spPr>
          <a:xfrm>
            <a:off x="7162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5" name="Shape 1165"/>
          <p:cNvSpPr/>
          <p:nvPr/>
        </p:nvSpPr>
        <p:spPr>
          <a:xfrm>
            <a:off x="6934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6" name="Shape 1166"/>
          <p:cNvSpPr/>
          <p:nvPr/>
        </p:nvSpPr>
        <p:spPr>
          <a:xfrm>
            <a:off x="7162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7" name="Shape 1167"/>
          <p:cNvSpPr/>
          <p:nvPr/>
        </p:nvSpPr>
        <p:spPr>
          <a:xfrm>
            <a:off x="7391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8" name="Shape 1168"/>
          <p:cNvSpPr/>
          <p:nvPr/>
        </p:nvSpPr>
        <p:spPr>
          <a:xfrm>
            <a:off x="7391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69" name="Shape 1169"/>
          <p:cNvSpPr/>
          <p:nvPr/>
        </p:nvSpPr>
        <p:spPr>
          <a:xfrm>
            <a:off x="6934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0" name="Shape 1170"/>
          <p:cNvSpPr/>
          <p:nvPr/>
        </p:nvSpPr>
        <p:spPr>
          <a:xfrm>
            <a:off x="7162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1" name="Shape 1171"/>
          <p:cNvSpPr/>
          <p:nvPr/>
        </p:nvSpPr>
        <p:spPr>
          <a:xfrm>
            <a:off x="7391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2" name="Shape 1172"/>
          <p:cNvSpPr/>
          <p:nvPr/>
        </p:nvSpPr>
        <p:spPr>
          <a:xfrm>
            <a:off x="7696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3" name="Shape 1173"/>
          <p:cNvSpPr/>
          <p:nvPr/>
        </p:nvSpPr>
        <p:spPr>
          <a:xfrm>
            <a:off x="7924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4" name="Shape 1174"/>
          <p:cNvSpPr/>
          <p:nvPr/>
        </p:nvSpPr>
        <p:spPr>
          <a:xfrm>
            <a:off x="7696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5" name="Shape 1175"/>
          <p:cNvSpPr/>
          <p:nvPr/>
        </p:nvSpPr>
        <p:spPr>
          <a:xfrm>
            <a:off x="7924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6" name="Shape 1176"/>
          <p:cNvSpPr/>
          <p:nvPr/>
        </p:nvSpPr>
        <p:spPr>
          <a:xfrm>
            <a:off x="815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7" name="Shape 1177"/>
          <p:cNvSpPr/>
          <p:nvPr/>
        </p:nvSpPr>
        <p:spPr>
          <a:xfrm>
            <a:off x="815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8" name="Shape 1178"/>
          <p:cNvSpPr/>
          <p:nvPr/>
        </p:nvSpPr>
        <p:spPr>
          <a:xfrm>
            <a:off x="7696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79" name="Shape 1179"/>
          <p:cNvSpPr/>
          <p:nvPr/>
        </p:nvSpPr>
        <p:spPr>
          <a:xfrm>
            <a:off x="7924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0" name="Shape 1180"/>
          <p:cNvSpPr/>
          <p:nvPr/>
        </p:nvSpPr>
        <p:spPr>
          <a:xfrm>
            <a:off x="815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1" name="Shape 1181"/>
          <p:cNvSpPr/>
          <p:nvPr/>
        </p:nvSpPr>
        <p:spPr>
          <a:xfrm>
            <a:off x="7696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2" name="Shape 1182"/>
          <p:cNvSpPr/>
          <p:nvPr/>
        </p:nvSpPr>
        <p:spPr>
          <a:xfrm>
            <a:off x="7924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3" name="Shape 1183"/>
          <p:cNvSpPr/>
          <p:nvPr/>
        </p:nvSpPr>
        <p:spPr>
          <a:xfrm>
            <a:off x="7696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4" name="Shape 1184"/>
          <p:cNvSpPr/>
          <p:nvPr/>
        </p:nvSpPr>
        <p:spPr>
          <a:xfrm>
            <a:off x="7924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5" name="Shape 1185"/>
          <p:cNvSpPr/>
          <p:nvPr/>
        </p:nvSpPr>
        <p:spPr>
          <a:xfrm>
            <a:off x="815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6" name="Shape 1186"/>
          <p:cNvSpPr/>
          <p:nvPr/>
        </p:nvSpPr>
        <p:spPr>
          <a:xfrm>
            <a:off x="815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7" name="Shape 1187"/>
          <p:cNvSpPr/>
          <p:nvPr/>
        </p:nvSpPr>
        <p:spPr>
          <a:xfrm>
            <a:off x="7696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8" name="Shape 1188"/>
          <p:cNvSpPr/>
          <p:nvPr/>
        </p:nvSpPr>
        <p:spPr>
          <a:xfrm>
            <a:off x="7924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89" name="Shape 1189"/>
          <p:cNvSpPr/>
          <p:nvPr/>
        </p:nvSpPr>
        <p:spPr>
          <a:xfrm>
            <a:off x="815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0" name="Shape 1190"/>
          <p:cNvSpPr/>
          <p:nvPr/>
        </p:nvSpPr>
        <p:spPr>
          <a:xfrm>
            <a:off x="7696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1" name="Shape 1191"/>
          <p:cNvSpPr/>
          <p:nvPr/>
        </p:nvSpPr>
        <p:spPr>
          <a:xfrm>
            <a:off x="7924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2" name="Shape 1192"/>
          <p:cNvSpPr/>
          <p:nvPr/>
        </p:nvSpPr>
        <p:spPr>
          <a:xfrm>
            <a:off x="7696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3" name="Shape 1193"/>
          <p:cNvSpPr/>
          <p:nvPr/>
        </p:nvSpPr>
        <p:spPr>
          <a:xfrm>
            <a:off x="7924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4" name="Shape 1194"/>
          <p:cNvSpPr/>
          <p:nvPr/>
        </p:nvSpPr>
        <p:spPr>
          <a:xfrm>
            <a:off x="815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5" name="Shape 1195"/>
          <p:cNvSpPr/>
          <p:nvPr/>
        </p:nvSpPr>
        <p:spPr>
          <a:xfrm>
            <a:off x="815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6" name="Shape 1196"/>
          <p:cNvSpPr/>
          <p:nvPr/>
        </p:nvSpPr>
        <p:spPr>
          <a:xfrm>
            <a:off x="7696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7" name="Shape 1197"/>
          <p:cNvSpPr/>
          <p:nvPr/>
        </p:nvSpPr>
        <p:spPr>
          <a:xfrm>
            <a:off x="7924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8" name="Shape 1198"/>
          <p:cNvSpPr/>
          <p:nvPr/>
        </p:nvSpPr>
        <p:spPr>
          <a:xfrm>
            <a:off x="815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199" name="Shape 1199"/>
          <p:cNvSpPr/>
          <p:nvPr/>
        </p:nvSpPr>
        <p:spPr>
          <a:xfrm>
            <a:off x="4343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0" name="Shape 1200"/>
          <p:cNvSpPr/>
          <p:nvPr/>
        </p:nvSpPr>
        <p:spPr>
          <a:xfrm>
            <a:off x="45720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1" name="Shape 1201"/>
          <p:cNvSpPr/>
          <p:nvPr/>
        </p:nvSpPr>
        <p:spPr>
          <a:xfrm>
            <a:off x="4343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2" name="Shape 1202"/>
          <p:cNvSpPr/>
          <p:nvPr/>
        </p:nvSpPr>
        <p:spPr>
          <a:xfrm>
            <a:off x="45720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3" name="Shape 1203"/>
          <p:cNvSpPr/>
          <p:nvPr/>
        </p:nvSpPr>
        <p:spPr>
          <a:xfrm>
            <a:off x="4800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4" name="Shape 1204"/>
          <p:cNvSpPr/>
          <p:nvPr/>
        </p:nvSpPr>
        <p:spPr>
          <a:xfrm>
            <a:off x="4800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5" name="Shape 1205"/>
          <p:cNvSpPr/>
          <p:nvPr/>
        </p:nvSpPr>
        <p:spPr>
          <a:xfrm>
            <a:off x="4343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6" name="Shape 1206"/>
          <p:cNvSpPr/>
          <p:nvPr/>
        </p:nvSpPr>
        <p:spPr>
          <a:xfrm>
            <a:off x="45720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7" name="Shape 1207"/>
          <p:cNvSpPr/>
          <p:nvPr/>
        </p:nvSpPr>
        <p:spPr>
          <a:xfrm>
            <a:off x="4800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8" name="Shape 1208"/>
          <p:cNvSpPr/>
          <p:nvPr/>
        </p:nvSpPr>
        <p:spPr>
          <a:xfrm>
            <a:off x="6934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09" name="Shape 1209"/>
          <p:cNvSpPr/>
          <p:nvPr/>
        </p:nvSpPr>
        <p:spPr>
          <a:xfrm>
            <a:off x="7162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0" name="Shape 1210"/>
          <p:cNvSpPr/>
          <p:nvPr/>
        </p:nvSpPr>
        <p:spPr>
          <a:xfrm>
            <a:off x="6934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1" name="Shape 1211"/>
          <p:cNvSpPr/>
          <p:nvPr/>
        </p:nvSpPr>
        <p:spPr>
          <a:xfrm>
            <a:off x="7162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2" name="Shape 1212"/>
          <p:cNvSpPr/>
          <p:nvPr/>
        </p:nvSpPr>
        <p:spPr>
          <a:xfrm>
            <a:off x="7391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3" name="Shape 1213"/>
          <p:cNvSpPr/>
          <p:nvPr/>
        </p:nvSpPr>
        <p:spPr>
          <a:xfrm>
            <a:off x="7391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4" name="Shape 1214"/>
          <p:cNvSpPr/>
          <p:nvPr/>
        </p:nvSpPr>
        <p:spPr>
          <a:xfrm>
            <a:off x="6934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5" name="Shape 1215"/>
          <p:cNvSpPr/>
          <p:nvPr/>
        </p:nvSpPr>
        <p:spPr>
          <a:xfrm>
            <a:off x="7162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6" name="Shape 1216"/>
          <p:cNvSpPr/>
          <p:nvPr/>
        </p:nvSpPr>
        <p:spPr>
          <a:xfrm>
            <a:off x="7391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7" name="Shape 1217"/>
          <p:cNvSpPr/>
          <p:nvPr/>
        </p:nvSpPr>
        <p:spPr>
          <a:xfrm>
            <a:off x="43434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8" name="Shape 1218"/>
          <p:cNvSpPr/>
          <p:nvPr/>
        </p:nvSpPr>
        <p:spPr>
          <a:xfrm>
            <a:off x="45720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1219" name="Shape 1219"/>
          <p:cNvSpPr/>
          <p:nvPr/>
        </p:nvSpPr>
        <p:spPr>
          <a:xfrm>
            <a:off x="48006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57127732"/>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Shape 122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600" b="1" i="0" u="none" strike="noStrike" cap="none" baseline="0" dirty="0">
                <a:solidFill>
                  <a:srgbClr val="000000"/>
                </a:solidFill>
                <a:latin typeface="Verdana"/>
                <a:ea typeface="Verdana"/>
                <a:cs typeface="Verdana"/>
                <a:sym typeface="Verdana"/>
              </a:rPr>
              <a:t>Multiple teams - Synchronization</a:t>
            </a:r>
          </a:p>
        </p:txBody>
      </p:sp>
      <p:grpSp>
        <p:nvGrpSpPr>
          <p:cNvPr id="1225" name="Shape 1225"/>
          <p:cNvGrpSpPr/>
          <p:nvPr/>
        </p:nvGrpSpPr>
        <p:grpSpPr>
          <a:xfrm>
            <a:off x="1484312" y="1604962"/>
            <a:ext cx="6102349" cy="4724399"/>
            <a:chOff x="0" y="0"/>
            <a:chExt cx="763586" cy="592136"/>
          </a:xfrm>
        </p:grpSpPr>
        <p:sp>
          <p:nvSpPr>
            <p:cNvPr id="1226" name="Shape 1226"/>
            <p:cNvSpPr/>
            <p:nvPr/>
          </p:nvSpPr>
          <p:spPr>
            <a:xfrm rot="10800000" flipH="1">
              <a:off x="561975" y="63499"/>
              <a:ext cx="47625" cy="298450"/>
            </a:xfrm>
            <a:custGeom>
              <a:avLst/>
              <a:gdLst/>
              <a:ahLst/>
              <a:cxnLst/>
              <a:rect l="0" t="0" r="0" b="0"/>
              <a:pathLst>
                <a:path w="21600" h="21600" extrusionOk="0">
                  <a:moveTo>
                    <a:pt x="0" y="21600"/>
                  </a:moveTo>
                  <a:lnTo>
                    <a:pt x="10064" y="0"/>
                  </a:lnTo>
                  <a:lnTo>
                    <a:pt x="21600" y="21600"/>
                  </a:lnTo>
                  <a:close/>
                </a:path>
              </a:pathLst>
            </a:custGeom>
            <a:solidFill>
              <a:srgbClr val="A2C1FE"/>
            </a:solidFill>
            <a:ln w="1270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pic>
          <p:nvPicPr>
            <p:cNvPr id="1227" name="Shape 1227"/>
            <p:cNvPicPr preferRelativeResize="0"/>
            <p:nvPr/>
          </p:nvPicPr>
          <p:blipFill rotWithShape="1">
            <a:blip r:embed="rId3">
              <a:alphaModFix/>
            </a:blip>
            <a:srcRect/>
            <a:stretch/>
          </p:blipFill>
          <p:spPr>
            <a:xfrm>
              <a:off x="330200" y="0"/>
              <a:ext cx="176212" cy="301624"/>
            </a:xfrm>
            <a:prstGeom prst="rect">
              <a:avLst/>
            </a:prstGeom>
            <a:noFill/>
            <a:ln>
              <a:noFill/>
            </a:ln>
          </p:spPr>
        </p:pic>
        <p:pic>
          <p:nvPicPr>
            <p:cNvPr id="1228" name="Shape 1228"/>
            <p:cNvPicPr preferRelativeResize="0"/>
            <p:nvPr/>
          </p:nvPicPr>
          <p:blipFill rotWithShape="1">
            <a:blip r:embed="rId3">
              <a:alphaModFix/>
            </a:blip>
            <a:srcRect/>
            <a:stretch/>
          </p:blipFill>
          <p:spPr>
            <a:xfrm>
              <a:off x="196850" y="157161"/>
              <a:ext cx="176212" cy="303211"/>
            </a:xfrm>
            <a:prstGeom prst="rect">
              <a:avLst/>
            </a:prstGeom>
            <a:noFill/>
            <a:ln>
              <a:noFill/>
            </a:ln>
          </p:spPr>
        </p:pic>
        <p:pic>
          <p:nvPicPr>
            <p:cNvPr id="1229" name="Shape 1229"/>
            <p:cNvPicPr preferRelativeResize="0"/>
            <p:nvPr/>
          </p:nvPicPr>
          <p:blipFill rotWithShape="1">
            <a:blip r:embed="rId3">
              <a:alphaModFix/>
            </a:blip>
            <a:srcRect/>
            <a:stretch/>
          </p:blipFill>
          <p:spPr>
            <a:xfrm>
              <a:off x="53975" y="288925"/>
              <a:ext cx="176212" cy="303211"/>
            </a:xfrm>
            <a:prstGeom prst="rect">
              <a:avLst/>
            </a:prstGeom>
            <a:noFill/>
            <a:ln>
              <a:noFill/>
            </a:ln>
          </p:spPr>
        </p:pic>
        <p:sp>
          <p:nvSpPr>
            <p:cNvPr id="1230" name="Shape 1230"/>
            <p:cNvSpPr/>
            <p:nvPr/>
          </p:nvSpPr>
          <p:spPr>
            <a:xfrm rot="-6180000" flipH="1">
              <a:off x="465136" y="44450"/>
              <a:ext cx="20636" cy="160336"/>
            </a:xfrm>
            <a:custGeom>
              <a:avLst/>
              <a:gdLst/>
              <a:ahLst/>
              <a:cxnLst/>
              <a:rect l="0" t="0" r="0" b="0"/>
              <a:pathLst>
                <a:path w="21600" h="21600" extrusionOk="0">
                  <a:moveTo>
                    <a:pt x="0" y="21600"/>
                  </a:moveTo>
                  <a:lnTo>
                    <a:pt x="21600" y="0"/>
                  </a:lnTo>
                  <a:lnTo>
                    <a:pt x="21600" y="21600"/>
                  </a:lnTo>
                  <a:close/>
                </a:path>
              </a:pathLst>
            </a:custGeom>
            <a:solidFill>
              <a:srgbClr val="A2C1FE"/>
            </a:solidFill>
            <a:ln w="1270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pic>
          <p:nvPicPr>
            <p:cNvPr id="1231" name="Shape 1231"/>
            <p:cNvPicPr preferRelativeResize="0"/>
            <p:nvPr/>
          </p:nvPicPr>
          <p:blipFill rotWithShape="1">
            <a:blip r:embed="rId4">
              <a:alphaModFix/>
            </a:blip>
            <a:srcRect/>
            <a:stretch/>
          </p:blipFill>
          <p:spPr>
            <a:xfrm>
              <a:off x="536575" y="61911"/>
              <a:ext cx="92074" cy="63500"/>
            </a:xfrm>
            <a:prstGeom prst="rect">
              <a:avLst/>
            </a:prstGeom>
            <a:noFill/>
            <a:ln>
              <a:noFill/>
            </a:ln>
          </p:spPr>
        </p:pic>
        <p:sp>
          <p:nvSpPr>
            <p:cNvPr id="1232" name="Shape 1232"/>
            <p:cNvSpPr/>
            <p:nvPr/>
          </p:nvSpPr>
          <p:spPr>
            <a:xfrm rot="-6359999" flipH="1">
              <a:off x="397668" y="102392"/>
              <a:ext cx="17461" cy="288925"/>
            </a:xfrm>
            <a:custGeom>
              <a:avLst/>
              <a:gdLst/>
              <a:ahLst/>
              <a:cxnLst/>
              <a:rect l="0" t="0" r="0" b="0"/>
              <a:pathLst>
                <a:path w="21600" h="21600" extrusionOk="0">
                  <a:moveTo>
                    <a:pt x="0" y="21600"/>
                  </a:moveTo>
                  <a:lnTo>
                    <a:pt x="21600" y="0"/>
                  </a:lnTo>
                  <a:lnTo>
                    <a:pt x="21600" y="21600"/>
                  </a:lnTo>
                  <a:close/>
                </a:path>
              </a:pathLst>
            </a:custGeom>
            <a:solidFill>
              <a:srgbClr val="A2C1FE"/>
            </a:solidFill>
            <a:ln w="1270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pic>
          <p:nvPicPr>
            <p:cNvPr id="1233" name="Shape 1233"/>
            <p:cNvPicPr preferRelativeResize="0"/>
            <p:nvPr/>
          </p:nvPicPr>
          <p:blipFill rotWithShape="1">
            <a:blip r:embed="rId4">
              <a:alphaModFix/>
            </a:blip>
            <a:srcRect/>
            <a:stretch/>
          </p:blipFill>
          <p:spPr>
            <a:xfrm>
              <a:off x="536575" y="141286"/>
              <a:ext cx="92074" cy="61912"/>
            </a:xfrm>
            <a:prstGeom prst="rect">
              <a:avLst/>
            </a:prstGeom>
            <a:noFill/>
            <a:ln>
              <a:noFill/>
            </a:ln>
          </p:spPr>
        </p:pic>
        <p:sp>
          <p:nvSpPr>
            <p:cNvPr id="1234" name="Shape 1234"/>
            <p:cNvSpPr/>
            <p:nvPr/>
          </p:nvSpPr>
          <p:spPr>
            <a:xfrm rot="-6299999" flipH="1">
              <a:off x="334962" y="122237"/>
              <a:ext cx="15875" cy="450850"/>
            </a:xfrm>
            <a:custGeom>
              <a:avLst/>
              <a:gdLst/>
              <a:ahLst/>
              <a:cxnLst/>
              <a:rect l="0" t="0" r="0" b="0"/>
              <a:pathLst>
                <a:path w="21600" h="21600" extrusionOk="0">
                  <a:moveTo>
                    <a:pt x="0" y="21600"/>
                  </a:moveTo>
                  <a:lnTo>
                    <a:pt x="21600" y="0"/>
                  </a:lnTo>
                  <a:lnTo>
                    <a:pt x="21600" y="21600"/>
                  </a:lnTo>
                  <a:close/>
                </a:path>
              </a:pathLst>
            </a:custGeom>
            <a:solidFill>
              <a:srgbClr val="A2C1FE"/>
            </a:solidFill>
            <a:ln w="12700"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pic>
          <p:nvPicPr>
            <p:cNvPr id="1235" name="Shape 1235"/>
            <p:cNvPicPr preferRelativeResize="0"/>
            <p:nvPr/>
          </p:nvPicPr>
          <p:blipFill rotWithShape="1">
            <a:blip r:embed="rId4">
              <a:alphaModFix/>
            </a:blip>
            <a:srcRect/>
            <a:stretch/>
          </p:blipFill>
          <p:spPr>
            <a:xfrm>
              <a:off x="536575" y="219075"/>
              <a:ext cx="92074" cy="63500"/>
            </a:xfrm>
            <a:prstGeom prst="rect">
              <a:avLst/>
            </a:prstGeom>
            <a:noFill/>
            <a:ln>
              <a:noFill/>
            </a:ln>
          </p:spPr>
        </p:pic>
        <p:pic>
          <p:nvPicPr>
            <p:cNvPr id="1236" name="Shape 1236"/>
            <p:cNvPicPr preferRelativeResize="0"/>
            <p:nvPr/>
          </p:nvPicPr>
          <p:blipFill rotWithShape="1">
            <a:blip r:embed="rId4">
              <a:alphaModFix/>
            </a:blip>
            <a:srcRect/>
            <a:stretch/>
          </p:blipFill>
          <p:spPr>
            <a:xfrm>
              <a:off x="527050" y="407987"/>
              <a:ext cx="92074" cy="63500"/>
            </a:xfrm>
            <a:prstGeom prst="rect">
              <a:avLst/>
            </a:prstGeom>
            <a:noFill/>
            <a:ln>
              <a:noFill/>
            </a:ln>
          </p:spPr>
        </p:pic>
        <p:sp>
          <p:nvSpPr>
            <p:cNvPr id="1237" name="Shape 1237"/>
            <p:cNvSpPr/>
            <p:nvPr/>
          </p:nvSpPr>
          <p:spPr>
            <a:xfrm>
              <a:off x="627062" y="68261"/>
              <a:ext cx="82550" cy="5873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Pr>
                <a:t>9:00AM</a:t>
              </a:r>
              <a:br>
                <a:rPr lang="en-US" sz="1200" b="0" i="0" u="none" strike="noStrike" cap="none" baseline="0">
                  <a:solidFill>
                    <a:srgbClr val="000000"/>
                  </a:solidFill>
                  <a:latin typeface="Arial"/>
                  <a:ea typeface="Arial"/>
                  <a:cs typeface="Arial"/>
                  <a:sym typeface="Arial"/>
                </a:rPr>
              </a:br>
              <a:r>
                <a:rPr lang="en-US" sz="1200" b="0" i="0" u="none" strike="noStrike" cap="none" baseline="0">
                  <a:solidFill>
                    <a:srgbClr val="000000"/>
                  </a:solidFill>
                  <a:latin typeface="Arial"/>
                  <a:ea typeface="Arial"/>
                  <a:cs typeface="Arial"/>
                  <a:sym typeface="Arial"/>
                </a:rPr>
                <a:t>9:15AM</a:t>
              </a:r>
            </a:p>
          </p:txBody>
        </p:sp>
        <p:sp>
          <p:nvSpPr>
            <p:cNvPr id="1238" name="Shape 1238"/>
            <p:cNvSpPr/>
            <p:nvPr/>
          </p:nvSpPr>
          <p:spPr>
            <a:xfrm>
              <a:off x="627062" y="147636"/>
              <a:ext cx="82550" cy="5873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Pr>
                <a:t>9:15AM</a:t>
              </a:r>
              <a:br>
                <a:rPr lang="en-US" sz="1200" b="0" i="0" u="none" strike="noStrike" cap="none" baseline="0">
                  <a:solidFill>
                    <a:srgbClr val="000000"/>
                  </a:solidFill>
                  <a:latin typeface="Arial"/>
                  <a:ea typeface="Arial"/>
                  <a:cs typeface="Arial"/>
                  <a:sym typeface="Arial"/>
                </a:rPr>
              </a:br>
              <a:r>
                <a:rPr lang="en-US" sz="1200" b="0" i="0" u="none" strike="noStrike" cap="none" baseline="0">
                  <a:solidFill>
                    <a:srgbClr val="000000"/>
                  </a:solidFill>
                  <a:latin typeface="Arial"/>
                  <a:ea typeface="Arial"/>
                  <a:cs typeface="Arial"/>
                  <a:sym typeface="Arial"/>
                </a:rPr>
                <a:t>9:30AM</a:t>
              </a:r>
            </a:p>
          </p:txBody>
        </p:sp>
        <p:sp>
          <p:nvSpPr>
            <p:cNvPr id="1239" name="Shape 1239"/>
            <p:cNvSpPr/>
            <p:nvPr/>
          </p:nvSpPr>
          <p:spPr>
            <a:xfrm>
              <a:off x="627062" y="227012"/>
              <a:ext cx="82550" cy="5873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Pr>
                <a:t>9:30AM</a:t>
              </a:r>
              <a:br>
                <a:rPr lang="en-US" sz="1200" b="0" i="0" u="none" strike="noStrike" cap="none" baseline="0">
                  <a:solidFill>
                    <a:srgbClr val="000000"/>
                  </a:solidFill>
                  <a:latin typeface="Arial"/>
                  <a:ea typeface="Arial"/>
                  <a:cs typeface="Arial"/>
                  <a:sym typeface="Arial"/>
                </a:rPr>
              </a:br>
              <a:r>
                <a:rPr lang="en-US" sz="1200" b="0" i="0" u="none" strike="noStrike" cap="none" baseline="0">
                  <a:solidFill>
                    <a:srgbClr val="000000"/>
                  </a:solidFill>
                  <a:latin typeface="Arial"/>
                  <a:ea typeface="Arial"/>
                  <a:cs typeface="Arial"/>
                  <a:sym typeface="Arial"/>
                </a:rPr>
                <a:t>9:45AM</a:t>
              </a:r>
            </a:p>
          </p:txBody>
        </p:sp>
        <p:sp>
          <p:nvSpPr>
            <p:cNvPr id="1240" name="Shape 1240"/>
            <p:cNvSpPr/>
            <p:nvPr/>
          </p:nvSpPr>
          <p:spPr>
            <a:xfrm>
              <a:off x="622300" y="403225"/>
              <a:ext cx="95250" cy="66674"/>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1" i="0" u="none" strike="noStrike" cap="none" baseline="0">
                  <a:solidFill>
                    <a:srgbClr val="000000"/>
                  </a:solidFill>
                  <a:latin typeface="Arial"/>
                  <a:ea typeface="Arial"/>
                  <a:cs typeface="Arial"/>
                  <a:sym typeface="Arial"/>
                </a:rPr>
                <a:t>  </a:t>
              </a:r>
              <a:r>
                <a:rPr lang="en-US" sz="1200" b="0" i="0" u="none" strike="noStrike" cap="none" baseline="0">
                  <a:solidFill>
                    <a:srgbClr val="000000"/>
                  </a:solidFill>
                  <a:latin typeface="Arial"/>
                  <a:ea typeface="Arial"/>
                  <a:cs typeface="Arial"/>
                  <a:sym typeface="Arial"/>
                </a:rPr>
                <a:t>9:45AM</a:t>
              </a:r>
              <a:br>
                <a:rPr lang="en-US" sz="1200" b="0" i="0" u="none" strike="noStrike" cap="none" baseline="0">
                  <a:solidFill>
                    <a:srgbClr val="000000"/>
                  </a:solidFill>
                  <a:latin typeface="Arial"/>
                  <a:ea typeface="Arial"/>
                  <a:cs typeface="Arial"/>
                  <a:sym typeface="Arial"/>
                </a:rPr>
              </a:br>
              <a:r>
                <a:rPr lang="en-US" sz="1200" b="0" i="0" u="none" strike="noStrike" cap="none" baseline="0">
                  <a:solidFill>
                    <a:srgbClr val="000000"/>
                  </a:solidFill>
                  <a:latin typeface="Arial"/>
                  <a:ea typeface="Arial"/>
                  <a:cs typeface="Arial"/>
                  <a:sym typeface="Arial"/>
                </a:rPr>
                <a:t>10:00AM</a:t>
              </a:r>
            </a:p>
          </p:txBody>
        </p:sp>
        <p:sp>
          <p:nvSpPr>
            <p:cNvPr id="1241" name="Shape 1241"/>
            <p:cNvSpPr/>
            <p:nvPr/>
          </p:nvSpPr>
          <p:spPr>
            <a:xfrm>
              <a:off x="568325" y="0"/>
              <a:ext cx="195261" cy="79375"/>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1" u="none" strike="noStrike" cap="none" baseline="0">
                  <a:solidFill>
                    <a:srgbClr val="000000"/>
                  </a:solidFill>
                  <a:latin typeface="Arial"/>
                  <a:ea typeface="Arial"/>
                  <a:cs typeface="Arial"/>
                  <a:sym typeface="Arial"/>
                </a:rPr>
                <a:t>Daily Scrums</a:t>
              </a:r>
            </a:p>
            <a:p>
              <a:pPr marL="0" marR="0" lvl="0" indent="0" algn="ctr" rtl="0">
                <a:lnSpc>
                  <a:spcPct val="100000"/>
                </a:lnSpc>
                <a:spcBef>
                  <a:spcPts val="0"/>
                </a:spcBef>
                <a:spcAft>
                  <a:spcPts val="0"/>
                </a:spcAft>
                <a:buClr>
                  <a:srgbClr val="000000"/>
                </a:buClr>
                <a:buSzPct val="25000"/>
                <a:buFont typeface="Arial"/>
                <a:buNone/>
              </a:pPr>
              <a:r>
                <a:rPr lang="en-US" sz="1800" b="0" i="1" u="none" strike="noStrike" cap="none" baseline="0">
                  <a:solidFill>
                    <a:srgbClr val="000000"/>
                  </a:solidFill>
                  <a:latin typeface="Arial"/>
                  <a:ea typeface="Arial"/>
                  <a:cs typeface="Arial"/>
                  <a:sym typeface="Arial"/>
                </a:rPr>
                <a:t>per Sprint</a:t>
              </a:r>
            </a:p>
          </p:txBody>
        </p:sp>
        <p:sp>
          <p:nvSpPr>
            <p:cNvPr id="1242" name="Shape 1242"/>
            <p:cNvSpPr/>
            <p:nvPr/>
          </p:nvSpPr>
          <p:spPr>
            <a:xfrm>
              <a:off x="247650" y="66675"/>
              <a:ext cx="103187" cy="42862"/>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1" u="none" strike="noStrike" cap="none" baseline="0">
                  <a:solidFill>
                    <a:srgbClr val="000000"/>
                  </a:solidFill>
                  <a:latin typeface="Arial"/>
                  <a:ea typeface="Arial"/>
                  <a:cs typeface="Arial"/>
                  <a:sym typeface="Arial"/>
                </a:rPr>
                <a:t>Sprint 1</a:t>
              </a:r>
            </a:p>
          </p:txBody>
        </p:sp>
        <p:sp>
          <p:nvSpPr>
            <p:cNvPr id="1243" name="Shape 1243"/>
            <p:cNvSpPr/>
            <p:nvPr/>
          </p:nvSpPr>
          <p:spPr>
            <a:xfrm>
              <a:off x="134936" y="168275"/>
              <a:ext cx="103187" cy="42862"/>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1" u="none" strike="noStrike" cap="none" baseline="0">
                  <a:solidFill>
                    <a:srgbClr val="000000"/>
                  </a:solidFill>
                  <a:latin typeface="Arial"/>
                  <a:ea typeface="Arial"/>
                  <a:cs typeface="Arial"/>
                  <a:sym typeface="Arial"/>
                </a:rPr>
                <a:t>Sprint 2</a:t>
              </a:r>
            </a:p>
          </p:txBody>
        </p:sp>
        <p:sp>
          <p:nvSpPr>
            <p:cNvPr id="1244" name="Shape 1244"/>
            <p:cNvSpPr/>
            <p:nvPr/>
          </p:nvSpPr>
          <p:spPr>
            <a:xfrm>
              <a:off x="0" y="292100"/>
              <a:ext cx="103187" cy="42862"/>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1" u="none" strike="noStrike" cap="none" baseline="0">
                  <a:solidFill>
                    <a:srgbClr val="000000"/>
                  </a:solidFill>
                  <a:latin typeface="Arial"/>
                  <a:ea typeface="Arial"/>
                  <a:cs typeface="Arial"/>
                  <a:sym typeface="Arial"/>
                </a:rPr>
                <a:t>Sprint 3</a:t>
              </a:r>
            </a:p>
          </p:txBody>
        </p:sp>
      </p:grpSp>
    </p:spTree>
    <p:extLst>
      <p:ext uri="{BB962C8B-B14F-4D97-AF65-F5344CB8AC3E}">
        <p14:creationId xmlns:p14="http://schemas.microsoft.com/office/powerpoint/2010/main" val="279827252"/>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2" name="Title 1"/>
          <p:cNvSpPr>
            <a:spLocks noGrp="1"/>
          </p:cNvSpPr>
          <p:nvPr>
            <p:ph type="title"/>
          </p:nvPr>
        </p:nvSpPr>
        <p:spPr>
          <a:xfrm>
            <a:off x="574766" y="2481944"/>
            <a:ext cx="7942217" cy="2524009"/>
          </a:xfrm>
        </p:spPr>
        <p:txBody>
          <a:bodyPr/>
          <a:lstStyle/>
          <a:p>
            <a:r>
              <a:rPr lang="en-US" sz="4400" b="1" dirty="0">
                <a:solidFill>
                  <a:srgbClr val="000000"/>
                </a:solidFill>
                <a:latin typeface="Verdana"/>
                <a:ea typeface="Verdana"/>
                <a:cs typeface="Verdana"/>
                <a:sym typeface="Verdana"/>
              </a:rPr>
              <a:t>Comparing </a:t>
            </a:r>
            <a:r>
              <a:rPr lang="en-US" sz="4400" b="1" dirty="0" smtClean="0">
                <a:solidFill>
                  <a:srgbClr val="000000"/>
                </a:solidFill>
                <a:latin typeface="Verdana"/>
                <a:ea typeface="Verdana"/>
                <a:cs typeface="Verdana"/>
                <a:sym typeface="Verdana"/>
              </a:rPr>
              <a:t>with</a:t>
            </a:r>
            <a:br>
              <a:rPr lang="en-US" sz="4400" b="1" dirty="0" smtClean="0">
                <a:solidFill>
                  <a:srgbClr val="000000"/>
                </a:solidFill>
                <a:latin typeface="Verdana"/>
                <a:ea typeface="Verdana"/>
                <a:cs typeface="Verdana"/>
                <a:sym typeface="Verdana"/>
              </a:rPr>
            </a:br>
            <a:r>
              <a:rPr lang="en-US" sz="4400" b="1" dirty="0" smtClean="0">
                <a:solidFill>
                  <a:srgbClr val="000000"/>
                </a:solidFill>
                <a:latin typeface="Verdana"/>
                <a:ea typeface="Verdana"/>
                <a:cs typeface="Verdana"/>
                <a:sym typeface="Verdana"/>
              </a:rPr>
              <a:t/>
            </a:r>
            <a:br>
              <a:rPr lang="en-US" sz="4400" b="1" dirty="0" smtClean="0">
                <a:solidFill>
                  <a:srgbClr val="000000"/>
                </a:solidFill>
                <a:latin typeface="Verdana"/>
                <a:ea typeface="Verdana"/>
                <a:cs typeface="Verdana"/>
                <a:sym typeface="Verdana"/>
              </a:rPr>
            </a:br>
            <a:r>
              <a:rPr lang="en-US" sz="4400" b="1" dirty="0" smtClean="0">
                <a:solidFill>
                  <a:srgbClr val="000000"/>
                </a:solidFill>
                <a:latin typeface="Verdana"/>
                <a:ea typeface="Verdana"/>
                <a:cs typeface="Verdana"/>
                <a:sym typeface="Verdana"/>
              </a:rPr>
              <a:t>PMBOK, CMM</a:t>
            </a:r>
            <a:endParaRPr lang="en-US" sz="4400" dirty="0"/>
          </a:p>
        </p:txBody>
      </p:sp>
    </p:spTree>
    <p:extLst>
      <p:ext uri="{BB962C8B-B14F-4D97-AF65-F5344CB8AC3E}">
        <p14:creationId xmlns:p14="http://schemas.microsoft.com/office/powerpoint/2010/main" val="2701721298"/>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Shape 125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and CMM</a:t>
            </a:r>
            <a:r>
              <a:rPr lang="en-US" sz="3800" b="0" i="0" u="none" strike="noStrike" cap="none" baseline="0" dirty="0">
                <a:solidFill>
                  <a:srgbClr val="000000"/>
                </a:solidFill>
                <a:latin typeface="Verdana"/>
                <a:ea typeface="Verdana"/>
                <a:cs typeface="Verdana"/>
                <a:sym typeface="Verdana"/>
              </a:rPr>
              <a:t> </a:t>
            </a:r>
          </a:p>
        </p:txBody>
      </p:sp>
      <p:pic>
        <p:nvPicPr>
          <p:cNvPr id="1256" name="Shape 1256"/>
          <p:cNvPicPr preferRelativeResize="0"/>
          <p:nvPr/>
        </p:nvPicPr>
        <p:blipFill rotWithShape="1">
          <a:blip r:embed="rId3">
            <a:alphaModFix/>
          </a:blip>
          <a:srcRect/>
          <a:stretch/>
        </p:blipFill>
        <p:spPr>
          <a:xfrm>
            <a:off x="1584325" y="1839911"/>
            <a:ext cx="6700836" cy="3786186"/>
          </a:xfrm>
          <a:prstGeom prst="rect">
            <a:avLst/>
          </a:prstGeom>
          <a:noFill/>
          <a:ln>
            <a:noFill/>
          </a:ln>
        </p:spPr>
      </p:pic>
    </p:spTree>
    <p:extLst>
      <p:ext uri="{BB962C8B-B14F-4D97-AF65-F5344CB8AC3E}">
        <p14:creationId xmlns:p14="http://schemas.microsoft.com/office/powerpoint/2010/main" val="312904467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Shape 126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and PMBOK</a:t>
            </a:r>
            <a:r>
              <a:rPr lang="en-US" sz="3800" b="0" i="0" u="none" strike="noStrike" cap="none" baseline="0" dirty="0">
                <a:solidFill>
                  <a:srgbClr val="000000"/>
                </a:solidFill>
                <a:latin typeface="Verdana"/>
                <a:ea typeface="Verdana"/>
                <a:cs typeface="Verdana"/>
                <a:sym typeface="Verdana"/>
              </a:rPr>
              <a:t> </a:t>
            </a:r>
          </a:p>
        </p:txBody>
      </p:sp>
      <p:graphicFrame>
        <p:nvGraphicFramePr>
          <p:cNvPr id="1262" name="Shape 1262"/>
          <p:cNvGraphicFramePr/>
          <p:nvPr>
            <p:extLst>
              <p:ext uri="{D42A27DB-BD31-4B8C-83A1-F6EECF244321}">
                <p14:modId xmlns:p14="http://schemas.microsoft.com/office/powerpoint/2010/main" val="2182946824"/>
              </p:ext>
            </p:extLst>
          </p:nvPr>
        </p:nvGraphicFramePr>
        <p:xfrm>
          <a:off x="627681" y="1086173"/>
          <a:ext cx="7772399" cy="4978400"/>
        </p:xfrm>
        <a:graphic>
          <a:graphicData uri="http://schemas.openxmlformats.org/drawingml/2006/table">
            <a:tbl>
              <a:tblPr>
                <a:noFill/>
                <a:tableStyleId>{28D95AFA-99B9-4989-AFCB-8E2B42574027}</a:tableStyleId>
              </a:tblPr>
              <a:tblGrid>
                <a:gridCol w="3717234"/>
                <a:gridCol w="4055165"/>
              </a:tblGrid>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Knowledge areas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Integration</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Time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Cost</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Scope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Quality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Risk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Partial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Human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Procurement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Not applicable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487350">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a:solidFill>
                            <a:srgbClr val="000000"/>
                          </a:solidFill>
                          <a:latin typeface="Verdana"/>
                          <a:ea typeface="Verdana"/>
                          <a:cs typeface="Verdana"/>
                          <a:sym typeface="Verdana"/>
                        </a:rPr>
                        <a:t>Communication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Verdana"/>
                        <a:buNone/>
                      </a:pPr>
                      <a:r>
                        <a:rPr lang="en-US" sz="2600" b="0" i="0" u="none" strike="noStrike" cap="none" baseline="0" dirty="0">
                          <a:solidFill>
                            <a:srgbClr val="000000"/>
                          </a:solidFill>
                          <a:latin typeface="Verdana"/>
                          <a:ea typeface="Verdana"/>
                          <a:cs typeface="Verdana"/>
                          <a:sym typeface="Verdana"/>
                        </a:rPr>
                        <a:t>Compliant </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3540504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4">
            <a:alphaModFix/>
          </a:blip>
          <a:srcRect/>
          <a:stretch/>
        </p:blipFill>
        <p:spPr>
          <a:xfrm>
            <a:off x="6629400" y="1524000"/>
            <a:ext cx="2184399" cy="2666999"/>
          </a:xfrm>
          <a:prstGeom prst="rect">
            <a:avLst/>
          </a:prstGeom>
          <a:noFill/>
          <a:ln>
            <a:noFill/>
          </a:ln>
        </p:spPr>
      </p:pic>
      <p:sp>
        <p:nvSpPr>
          <p:cNvPr id="160" name="Shape 160"/>
          <p:cNvSpPr txBox="1">
            <a:spLocks noGrp="1"/>
          </p:cNvSpPr>
          <p:nvPr>
            <p:ph sz="quarter" idx="10"/>
          </p:nvPr>
        </p:nvSpPr>
        <p:spPr>
          <a:prstGeom prst="rect">
            <a:avLst/>
          </a:prstGeom>
          <a:noFill/>
          <a:ln>
            <a:noFill/>
          </a:ln>
        </p:spPr>
        <p:txBody>
          <a:bodyPr lIns="50800" tIns="50800" rIns="50800" bIns="50800" anchor="t" anchorCtr="0">
            <a:noAutofit/>
          </a:bodyPr>
          <a:lstStyle/>
          <a:p>
            <a:pPr marL="342900" marR="0" lvl="0" indent="-342900" algn="l" rtl="0">
              <a:lnSpc>
                <a:spcPct val="100000"/>
              </a:lnSpc>
              <a:spcBef>
                <a:spcPts val="0"/>
              </a:spcBef>
              <a:spcAft>
                <a:spcPts val="0"/>
              </a:spcAft>
              <a:buClr>
                <a:srgbClr val="CC0000"/>
              </a:buClr>
              <a:buSzPct val="100000"/>
              <a:buFont typeface="Arial" panose="020B0604020202020204" pitchFamily="34" charset="0"/>
              <a:buChar char="•"/>
            </a:pPr>
            <a:r>
              <a:rPr lang="en-US" sz="2000" b="0" i="0" u="none" strike="noStrike" cap="none" baseline="0" dirty="0">
                <a:solidFill>
                  <a:srgbClr val="000000"/>
                </a:solidFill>
                <a:latin typeface="Verdana"/>
                <a:ea typeface="Verdana"/>
                <a:cs typeface="Verdana"/>
                <a:sym typeface="Verdana"/>
              </a:rPr>
              <a:t>Jeff Sutherland</a:t>
            </a: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a:solidFill>
                  <a:srgbClr val="000000"/>
                </a:solidFill>
                <a:latin typeface="Verdana"/>
                <a:ea typeface="Verdana"/>
                <a:cs typeface="Verdana"/>
                <a:sym typeface="Verdana"/>
              </a:rPr>
              <a:t>Initial Scrums at Easel Corp in 1993</a:t>
            </a: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a:solidFill>
                  <a:srgbClr val="000000"/>
                </a:solidFill>
                <a:latin typeface="Verdana"/>
                <a:ea typeface="Verdana"/>
                <a:cs typeface="Verdana"/>
                <a:sym typeface="Verdana"/>
              </a:rPr>
              <a:t>IDX and nearly 600 people doing Scrum</a:t>
            </a: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a:solidFill>
                  <a:srgbClr val="000000"/>
                </a:solidFill>
                <a:latin typeface="Verdana"/>
                <a:ea typeface="Verdana"/>
                <a:cs typeface="Verdana"/>
                <a:sym typeface="Verdana"/>
              </a:rPr>
              <a:t>Not just for trivial projects</a:t>
            </a:r>
          </a:p>
          <a:p>
            <a:pPr marL="1200150" marR="0" lvl="2" indent="-285750" algn="l" rtl="0">
              <a:lnSpc>
                <a:spcPct val="100000"/>
              </a:lnSpc>
              <a:spcBef>
                <a:spcPts val="4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FDA-approved, life-critical software for x-rays and MRIs</a:t>
            </a:r>
          </a:p>
          <a:p>
            <a:pPr marL="342900" marR="0" lvl="0" indent="-342900" algn="l" rtl="0">
              <a:lnSpc>
                <a:spcPct val="100000"/>
              </a:lnSpc>
              <a:spcBef>
                <a:spcPts val="500"/>
              </a:spcBef>
              <a:spcAft>
                <a:spcPts val="0"/>
              </a:spcAft>
              <a:buClr>
                <a:srgbClr val="CC0000"/>
              </a:buClr>
              <a:buSzPct val="100000"/>
              <a:buFont typeface="Arial" panose="020B0604020202020204" pitchFamily="34" charset="0"/>
              <a:buChar char="•"/>
            </a:pPr>
            <a:r>
              <a:rPr lang="en-US" sz="2000" b="0" i="0" u="none" strike="noStrike" cap="none" baseline="0" dirty="0">
                <a:solidFill>
                  <a:srgbClr val="000000"/>
                </a:solidFill>
                <a:latin typeface="Verdana"/>
                <a:ea typeface="Verdana"/>
                <a:cs typeface="Verdana"/>
                <a:sym typeface="Verdana"/>
              </a:rPr>
              <a:t>Ken </a:t>
            </a:r>
            <a:r>
              <a:rPr lang="en-US" sz="2000" b="0" i="0" u="none" strike="noStrike" cap="none" baseline="0" dirty="0" err="1">
                <a:solidFill>
                  <a:srgbClr val="000000"/>
                </a:solidFill>
                <a:latin typeface="Verdana"/>
                <a:ea typeface="Verdana"/>
                <a:cs typeface="Verdana"/>
                <a:sym typeface="Verdana"/>
              </a:rPr>
              <a:t>Schwaber</a:t>
            </a:r>
            <a:endParaRPr lang="en-US" sz="2000" b="0" i="0" u="none" strike="noStrike" cap="none" baseline="0" dirty="0">
              <a:solidFill>
                <a:srgbClr val="000000"/>
              </a:solidFill>
              <a:latin typeface="Verdana"/>
              <a:ea typeface="Verdana"/>
              <a:cs typeface="Verdana"/>
              <a:sym typeface="Verdana"/>
            </a:endParaRP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smtClean="0">
                <a:solidFill>
                  <a:srgbClr val="000000"/>
                </a:solidFill>
                <a:latin typeface="Verdana"/>
                <a:ea typeface="Verdana"/>
                <a:cs typeface="Verdana"/>
                <a:sym typeface="Verdana"/>
              </a:rPr>
              <a:t>ADM (Adaptive</a:t>
            </a:r>
            <a:r>
              <a:rPr lang="en-US" sz="1900" b="0" i="0" u="none" strike="noStrike" cap="none" dirty="0" smtClean="0">
                <a:solidFill>
                  <a:srgbClr val="000000"/>
                </a:solidFill>
                <a:latin typeface="Verdana"/>
                <a:ea typeface="Verdana"/>
                <a:cs typeface="Verdana"/>
                <a:sym typeface="Verdana"/>
              </a:rPr>
              <a:t> Dev Methods)</a:t>
            </a:r>
            <a:endParaRPr lang="en-US" sz="1900" b="0" i="0" u="none" strike="noStrike" cap="none" baseline="0" dirty="0">
              <a:solidFill>
                <a:srgbClr val="000000"/>
              </a:solidFill>
              <a:latin typeface="Verdana"/>
              <a:ea typeface="Verdana"/>
              <a:cs typeface="Verdana"/>
              <a:sym typeface="Verdana"/>
            </a:endParaRP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a:solidFill>
                  <a:srgbClr val="000000"/>
                </a:solidFill>
                <a:latin typeface="Verdana"/>
                <a:ea typeface="Verdana"/>
                <a:cs typeface="Verdana"/>
                <a:sym typeface="Verdana"/>
              </a:rPr>
              <a:t>Initial definitions of Scrum at OOPSLA 96 with Sutherland</a:t>
            </a:r>
          </a:p>
          <a:p>
            <a:pPr marL="342900" marR="0" lvl="0" indent="-342900" algn="l" rtl="0">
              <a:lnSpc>
                <a:spcPct val="100000"/>
              </a:lnSpc>
              <a:spcBef>
                <a:spcPts val="500"/>
              </a:spcBef>
              <a:spcAft>
                <a:spcPts val="0"/>
              </a:spcAft>
              <a:buClr>
                <a:srgbClr val="CC0000"/>
              </a:buClr>
              <a:buSzPct val="100000"/>
              <a:buFont typeface="Arial" panose="020B0604020202020204" pitchFamily="34" charset="0"/>
              <a:buChar char="•"/>
            </a:pPr>
            <a:r>
              <a:rPr lang="en-US" sz="2000" b="0" i="0" u="none" strike="noStrike" cap="none" baseline="0" dirty="0">
                <a:solidFill>
                  <a:srgbClr val="000000"/>
                </a:solidFill>
                <a:latin typeface="Verdana"/>
                <a:ea typeface="Verdana"/>
                <a:cs typeface="Verdana"/>
                <a:sym typeface="Verdana"/>
              </a:rPr>
              <a:t>Mike </a:t>
            </a:r>
            <a:r>
              <a:rPr lang="en-US" sz="2000" b="0" i="0" u="none" strike="noStrike" cap="none" baseline="0" dirty="0" err="1">
                <a:solidFill>
                  <a:srgbClr val="000000"/>
                </a:solidFill>
                <a:latin typeface="Verdana"/>
                <a:ea typeface="Verdana"/>
                <a:cs typeface="Verdana"/>
                <a:sym typeface="Verdana"/>
              </a:rPr>
              <a:t>Beedle</a:t>
            </a:r>
            <a:endParaRPr lang="en-US" sz="2000" b="0" i="0" u="none" strike="noStrike" cap="none" baseline="0" dirty="0">
              <a:solidFill>
                <a:srgbClr val="000000"/>
              </a:solidFill>
              <a:latin typeface="Verdana"/>
              <a:ea typeface="Verdana"/>
              <a:cs typeface="Verdana"/>
              <a:sym typeface="Verdana"/>
            </a:endParaRPr>
          </a:p>
          <a:p>
            <a:pPr marL="800100" marR="0" lvl="1" indent="-342900" algn="l" rtl="0">
              <a:lnSpc>
                <a:spcPct val="100000"/>
              </a:lnSpc>
              <a:spcBef>
                <a:spcPts val="400"/>
              </a:spcBef>
              <a:spcAft>
                <a:spcPts val="0"/>
              </a:spcAft>
              <a:buClr>
                <a:srgbClr val="CC0000"/>
              </a:buClr>
              <a:buSzPct val="100000"/>
              <a:buFont typeface="Arial" panose="020B0604020202020204" pitchFamily="34" charset="0"/>
              <a:buChar char="•"/>
            </a:pPr>
            <a:r>
              <a:rPr lang="en-US" sz="1900" b="0" i="0" u="none" strike="noStrike" cap="none" baseline="0" dirty="0">
                <a:solidFill>
                  <a:srgbClr val="000000"/>
                </a:solidFill>
                <a:latin typeface="Verdana"/>
                <a:ea typeface="Verdana"/>
                <a:cs typeface="Verdana"/>
                <a:sym typeface="Verdana"/>
              </a:rPr>
              <a:t>Scrum patterns in PLOPD4</a:t>
            </a:r>
          </a:p>
        </p:txBody>
      </p:sp>
      <p:sp>
        <p:nvSpPr>
          <p:cNvPr id="159" name="Shape 15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origins</a:t>
            </a:r>
          </a:p>
        </p:txBody>
      </p:sp>
      <p:sp>
        <p:nvSpPr>
          <p:cNvPr id="162" name="Shape 162"/>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33"/>
        <p:cNvGrpSpPr/>
        <p:nvPr/>
      </p:nvGrpSpPr>
      <p:grpSpPr>
        <a:xfrm>
          <a:off x="0" y="0"/>
          <a:ext cx="0" cy="0"/>
          <a:chOff x="0" y="0"/>
          <a:chExt cx="0" cy="0"/>
        </a:xfrm>
      </p:grpSpPr>
      <p:sp>
        <p:nvSpPr>
          <p:cNvPr id="2" name="Title 1"/>
          <p:cNvSpPr>
            <a:spLocks noGrp="1"/>
          </p:cNvSpPr>
          <p:nvPr>
            <p:ph type="title"/>
          </p:nvPr>
        </p:nvSpPr>
        <p:spPr>
          <a:xfrm>
            <a:off x="574766" y="2481944"/>
            <a:ext cx="7942217" cy="2864971"/>
          </a:xfrm>
        </p:spPr>
        <p:txBody>
          <a:bodyPr/>
          <a:lstStyle/>
          <a:p>
            <a:r>
              <a:rPr lang="en-US" sz="5400" dirty="0" smtClean="0">
                <a:solidFill>
                  <a:schemeClr val="tx1"/>
                </a:solidFill>
              </a:rPr>
              <a:t>Final Sprint</a:t>
            </a:r>
            <a:br>
              <a:rPr lang="en-US" sz="5400" dirty="0" smtClean="0">
                <a:solidFill>
                  <a:schemeClr val="tx1"/>
                </a:solidFill>
              </a:rPr>
            </a:br>
            <a:r>
              <a:rPr lang="en-US" sz="5400" dirty="0">
                <a:solidFill>
                  <a:schemeClr val="tx1"/>
                </a:solidFill>
              </a:rPr>
              <a:t/>
            </a:r>
            <a:br>
              <a:rPr lang="en-US" sz="5400" dirty="0">
                <a:solidFill>
                  <a:schemeClr val="tx1"/>
                </a:solidFill>
              </a:rPr>
            </a:br>
            <a:r>
              <a:rPr lang="en-US" sz="5400" dirty="0" smtClean="0"/>
              <a:t>- Scrum </a:t>
            </a:r>
            <a:r>
              <a:rPr lang="en-US" sz="5400" dirty="0"/>
              <a:t>Smells </a:t>
            </a:r>
          </a:p>
        </p:txBody>
      </p:sp>
    </p:spTree>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39"/>
        <p:cNvGrpSpPr/>
        <p:nvPr/>
      </p:nvGrpSpPr>
      <p:grpSpPr>
        <a:xfrm>
          <a:off x="0" y="0"/>
          <a:ext cx="0" cy="0"/>
          <a:chOff x="0" y="0"/>
          <a:chExt cx="0" cy="0"/>
        </a:xfrm>
      </p:grpSpPr>
      <p:sp>
        <p:nvSpPr>
          <p:cNvPr id="1340" name="Shape 1340"/>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Smells !</a:t>
            </a:r>
            <a:r>
              <a:rPr lang="en-US" sz="3800" b="0" i="0" u="none" strike="noStrike" cap="none" baseline="0" dirty="0">
                <a:solidFill>
                  <a:srgbClr val="000000"/>
                </a:solidFill>
                <a:latin typeface="Verdana"/>
                <a:ea typeface="Verdana"/>
                <a:cs typeface="Verdana"/>
                <a:sym typeface="Verdana"/>
              </a:rPr>
              <a:t> </a:t>
            </a:r>
          </a:p>
        </p:txBody>
      </p:sp>
      <p:pic>
        <p:nvPicPr>
          <p:cNvPr id="1341" name="Shape 1341"/>
          <p:cNvPicPr preferRelativeResize="0"/>
          <p:nvPr/>
        </p:nvPicPr>
        <p:blipFill rotWithShape="1">
          <a:blip r:embed="rId4">
            <a:alphaModFix/>
          </a:blip>
          <a:srcRect/>
          <a:stretch/>
        </p:blipFill>
        <p:spPr>
          <a:xfrm>
            <a:off x="0" y="1614487"/>
            <a:ext cx="9144000" cy="324008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45"/>
        <p:cNvGrpSpPr/>
        <p:nvPr/>
      </p:nvGrpSpPr>
      <p:grpSpPr>
        <a:xfrm>
          <a:off x="0" y="0"/>
          <a:ext cx="0" cy="0"/>
          <a:chOff x="0" y="0"/>
          <a:chExt cx="0" cy="0"/>
        </a:xfrm>
      </p:grpSpPr>
      <p:sp>
        <p:nvSpPr>
          <p:cNvPr id="1346" name="Shape 1346"/>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Smells !</a:t>
            </a:r>
            <a:r>
              <a:rPr lang="en-US" sz="3800" b="0" i="0" u="none" strike="noStrike" cap="none" baseline="0" dirty="0">
                <a:solidFill>
                  <a:srgbClr val="000000"/>
                </a:solidFill>
                <a:latin typeface="Verdana"/>
                <a:ea typeface="Verdana"/>
                <a:cs typeface="Verdana"/>
                <a:sym typeface="Verdana"/>
              </a:rPr>
              <a:t> </a:t>
            </a:r>
          </a:p>
        </p:txBody>
      </p:sp>
      <p:pic>
        <p:nvPicPr>
          <p:cNvPr id="1347" name="Shape 1347"/>
          <p:cNvPicPr preferRelativeResize="0"/>
          <p:nvPr/>
        </p:nvPicPr>
        <p:blipFill rotWithShape="1">
          <a:blip r:embed="rId4">
            <a:alphaModFix/>
          </a:blip>
          <a:srcRect/>
          <a:stretch/>
        </p:blipFill>
        <p:spPr>
          <a:xfrm>
            <a:off x="0" y="1744661"/>
            <a:ext cx="9144000" cy="1951037"/>
          </a:xfrm>
          <a:prstGeom prst="rect">
            <a:avLst/>
          </a:prstGeom>
          <a:noFill/>
          <a:ln>
            <a:noFill/>
          </a:ln>
        </p:spPr>
      </p:pic>
      <p:pic>
        <p:nvPicPr>
          <p:cNvPr id="1348" name="Shape 1348"/>
          <p:cNvPicPr preferRelativeResize="0"/>
          <p:nvPr/>
        </p:nvPicPr>
        <p:blipFill rotWithShape="1">
          <a:blip r:embed="rId5">
            <a:alphaModFix/>
          </a:blip>
          <a:srcRect/>
          <a:stretch/>
        </p:blipFill>
        <p:spPr>
          <a:xfrm>
            <a:off x="0" y="4203700"/>
            <a:ext cx="9144000" cy="108743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52"/>
        <p:cNvGrpSpPr/>
        <p:nvPr/>
      </p:nvGrpSpPr>
      <p:grpSpPr>
        <a:xfrm>
          <a:off x="0" y="0"/>
          <a:ext cx="0" cy="0"/>
          <a:chOff x="0" y="0"/>
          <a:chExt cx="0" cy="0"/>
        </a:xfrm>
      </p:grpSpPr>
      <p:sp>
        <p:nvSpPr>
          <p:cNvPr id="1353" name="Shape 135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Scrum Smells !</a:t>
            </a:r>
            <a:r>
              <a:rPr lang="en-US" sz="3800" b="0" i="0" u="none" strike="noStrike" cap="none" baseline="0">
                <a:solidFill>
                  <a:srgbClr val="000000"/>
                </a:solidFill>
                <a:latin typeface="Verdana"/>
                <a:ea typeface="Verdana"/>
                <a:cs typeface="Verdana"/>
                <a:sym typeface="Verdana"/>
              </a:rPr>
              <a:t> </a:t>
            </a:r>
          </a:p>
        </p:txBody>
      </p:sp>
      <p:pic>
        <p:nvPicPr>
          <p:cNvPr id="1354" name="Shape 1354"/>
          <p:cNvPicPr preferRelativeResize="0"/>
          <p:nvPr/>
        </p:nvPicPr>
        <p:blipFill rotWithShape="1">
          <a:blip r:embed="rId4">
            <a:alphaModFix/>
          </a:blip>
          <a:srcRect/>
          <a:stretch/>
        </p:blipFill>
        <p:spPr>
          <a:xfrm>
            <a:off x="723900" y="1638300"/>
            <a:ext cx="6691311" cy="971550"/>
          </a:xfrm>
          <a:prstGeom prst="rect">
            <a:avLst/>
          </a:prstGeom>
          <a:noFill/>
          <a:ln>
            <a:noFill/>
          </a:ln>
        </p:spPr>
      </p:pic>
      <p:pic>
        <p:nvPicPr>
          <p:cNvPr id="1355" name="Shape 1355"/>
          <p:cNvPicPr preferRelativeResize="0"/>
          <p:nvPr/>
        </p:nvPicPr>
        <p:blipFill rotWithShape="1">
          <a:blip r:embed="rId5">
            <a:alphaModFix/>
          </a:blip>
          <a:srcRect/>
          <a:stretch/>
        </p:blipFill>
        <p:spPr>
          <a:xfrm>
            <a:off x="681037" y="2752725"/>
            <a:ext cx="8027986" cy="901700"/>
          </a:xfrm>
          <a:prstGeom prst="rect">
            <a:avLst/>
          </a:prstGeom>
          <a:noFill/>
          <a:ln>
            <a:noFill/>
          </a:ln>
        </p:spPr>
      </p:pic>
      <p:pic>
        <p:nvPicPr>
          <p:cNvPr id="1356" name="Shape 1356"/>
          <p:cNvPicPr preferRelativeResize="0"/>
          <p:nvPr/>
        </p:nvPicPr>
        <p:blipFill rotWithShape="1">
          <a:blip r:embed="rId6">
            <a:alphaModFix/>
          </a:blip>
          <a:srcRect/>
          <a:stretch/>
        </p:blipFill>
        <p:spPr>
          <a:xfrm>
            <a:off x="803275" y="3821112"/>
            <a:ext cx="7783512" cy="825499"/>
          </a:xfrm>
          <a:prstGeom prst="rect">
            <a:avLst/>
          </a:prstGeom>
          <a:noFill/>
          <a:ln>
            <a:noFill/>
          </a:ln>
        </p:spPr>
      </p:pic>
      <p:pic>
        <p:nvPicPr>
          <p:cNvPr id="1357" name="Shape 1357"/>
          <p:cNvPicPr preferRelativeResize="0"/>
          <p:nvPr/>
        </p:nvPicPr>
        <p:blipFill rotWithShape="1">
          <a:blip r:embed="rId7">
            <a:alphaModFix/>
          </a:blip>
          <a:srcRect/>
          <a:stretch/>
        </p:blipFill>
        <p:spPr>
          <a:xfrm>
            <a:off x="836612" y="4802187"/>
            <a:ext cx="7769225" cy="6921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61"/>
        <p:cNvGrpSpPr/>
        <p:nvPr/>
      </p:nvGrpSpPr>
      <p:grpSpPr>
        <a:xfrm>
          <a:off x="0" y="0"/>
          <a:ext cx="0" cy="0"/>
          <a:chOff x="0" y="0"/>
          <a:chExt cx="0" cy="0"/>
        </a:xfrm>
      </p:grpSpPr>
      <p:pic>
        <p:nvPicPr>
          <p:cNvPr id="1362" name="Shape 1362"/>
          <p:cNvPicPr preferRelativeResize="0"/>
          <p:nvPr/>
        </p:nvPicPr>
        <p:blipFill rotWithShape="1">
          <a:blip r:embed="rId4">
            <a:alphaModFix/>
          </a:blip>
          <a:srcRect/>
          <a:stretch/>
        </p:blipFill>
        <p:spPr>
          <a:xfrm>
            <a:off x="1019175" y="152400"/>
            <a:ext cx="7105650" cy="6553200"/>
          </a:xfrm>
          <a:prstGeom prst="rect">
            <a:avLst/>
          </a:prstGeom>
          <a:noFill/>
          <a:ln>
            <a:noFill/>
          </a:ln>
        </p:spPr>
      </p:pic>
      <p:sp>
        <p:nvSpPr>
          <p:cNvPr id="3" name="Title 2"/>
          <p:cNvSpPr>
            <a:spLocks noGrp="1"/>
          </p:cNvSpPr>
          <p:nvPr>
            <p:ph type="title"/>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66"/>
        <p:cNvGrpSpPr/>
        <p:nvPr/>
      </p:nvGrpSpPr>
      <p:grpSpPr>
        <a:xfrm>
          <a:off x="0" y="0"/>
          <a:ext cx="0" cy="0"/>
          <a:chOff x="0" y="0"/>
          <a:chExt cx="0" cy="0"/>
        </a:xfrm>
      </p:grpSpPr>
      <p:pic>
        <p:nvPicPr>
          <p:cNvPr id="1367" name="Shape 1367"/>
          <p:cNvPicPr preferRelativeResize="0"/>
          <p:nvPr/>
        </p:nvPicPr>
        <p:blipFill rotWithShape="1">
          <a:blip r:embed="rId4">
            <a:alphaModFix/>
          </a:blip>
          <a:srcRect/>
          <a:stretch/>
        </p:blipFill>
        <p:spPr>
          <a:xfrm>
            <a:off x="946150" y="0"/>
            <a:ext cx="6759575" cy="6630987"/>
          </a:xfrm>
          <a:prstGeom prst="rect">
            <a:avLst/>
          </a:prstGeom>
          <a:noFill/>
          <a:ln>
            <a:noFill/>
          </a:ln>
        </p:spPr>
      </p:pic>
      <p:sp>
        <p:nvSpPr>
          <p:cNvPr id="2" name="Title 1"/>
          <p:cNvSpPr>
            <a:spLocks noGrp="1"/>
          </p:cNvSpPr>
          <p:nvPr>
            <p:ph type="title"/>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71"/>
        <p:cNvGrpSpPr/>
        <p:nvPr/>
      </p:nvGrpSpPr>
      <p:grpSpPr>
        <a:xfrm>
          <a:off x="0" y="0"/>
          <a:ext cx="0" cy="0"/>
          <a:chOff x="0" y="0"/>
          <a:chExt cx="0" cy="0"/>
        </a:xfrm>
      </p:grpSpPr>
      <p:sp>
        <p:nvSpPr>
          <p:cNvPr id="1373" name="Shape 1373"/>
          <p:cNvSpPr txBox="1">
            <a:spLocks noGrp="1"/>
          </p:cNvSpPr>
          <p:nvPr>
            <p:ph sz="quarter" idx="10"/>
          </p:nvPr>
        </p:nvSpPr>
        <p:spPr>
          <a:prstGeom prst="rect">
            <a:avLst/>
          </a:prstGeom>
          <a:noFill/>
          <a:ln>
            <a:noFill/>
          </a:ln>
        </p:spPr>
        <p:txBody>
          <a:bodyPr lIns="50800" tIns="50800" rIns="50800" bIns="50800" anchor="t" anchorCtr="0">
            <a:noAutofit/>
          </a:bodyPr>
          <a:lstStyle/>
          <a:p>
            <a:pPr marL="342900" indent="-342900" algn="l">
              <a:buClr>
                <a:srgbClr val="CC0000"/>
              </a:buClr>
              <a:buSzPct val="100000"/>
              <a:buFont typeface="Arial" panose="020B0604020202020204" pitchFamily="34" charset="0"/>
              <a:buChar char="•"/>
            </a:pPr>
            <a:r>
              <a:rPr lang="en-US" sz="2400" b="0" i="0" u="none" strike="noStrike" cap="none" baseline="0" dirty="0">
                <a:solidFill>
                  <a:srgbClr val="000000"/>
                </a:solidFill>
                <a:latin typeface="Verdana"/>
                <a:ea typeface="Verdana"/>
                <a:cs typeface="Verdana"/>
                <a:sym typeface="Verdana"/>
              </a:rPr>
              <a:t>Scrum</a:t>
            </a:r>
          </a:p>
          <a:p>
            <a:pPr marL="342900" indent="-342900" algn="l">
              <a:spcBef>
                <a:spcPts val="600"/>
              </a:spcBef>
              <a:buClr>
                <a:srgbClr val="CC0000"/>
              </a:buClr>
              <a:buSzPct val="100000"/>
              <a:buFont typeface="Arial" panose="020B0604020202020204" pitchFamily="34" charset="0"/>
              <a:buChar char="•"/>
            </a:pPr>
            <a:r>
              <a:rPr lang="en-US" sz="2400" b="0" i="0" u="sng" strike="noStrike" cap="none" baseline="0" dirty="0">
                <a:solidFill>
                  <a:srgbClr val="336699"/>
                </a:solidFill>
                <a:latin typeface="Verdana"/>
                <a:ea typeface="Verdana"/>
                <a:cs typeface="Verdana"/>
                <a:sym typeface="Verdana"/>
              </a:rPr>
              <a:t>www.mountaingoatsoftware.com/scrum</a:t>
            </a:r>
          </a:p>
          <a:p>
            <a:pPr marL="342900" indent="-342900" algn="l">
              <a:spcBef>
                <a:spcPts val="600"/>
              </a:spcBef>
              <a:buClr>
                <a:srgbClr val="CC0000"/>
              </a:buClr>
              <a:buSzPct val="100000"/>
              <a:buFont typeface="Arial" panose="020B0604020202020204" pitchFamily="34" charset="0"/>
              <a:buChar char="•"/>
            </a:pPr>
            <a:r>
              <a:rPr lang="en-US" sz="2400" b="0" i="0" u="sng" strike="noStrike" cap="none" baseline="0" dirty="0">
                <a:solidFill>
                  <a:schemeClr val="hlink"/>
                </a:solidFill>
                <a:sym typeface="Arial"/>
                <a:hlinkClick r:id="rId4"/>
              </a:rPr>
              <a:t>www.controlchaos.com</a:t>
            </a:r>
          </a:p>
          <a:p>
            <a:pPr marL="342900" indent="-342900" algn="l">
              <a:spcBef>
                <a:spcPts val="600"/>
              </a:spcBef>
              <a:buClr>
                <a:srgbClr val="CC0000"/>
              </a:buClr>
              <a:buSzPct val="100000"/>
              <a:buFont typeface="Arial" panose="020B0604020202020204" pitchFamily="34" charset="0"/>
              <a:buChar char="•"/>
            </a:pPr>
            <a:r>
              <a:rPr lang="en-US" sz="2400" b="0" i="0" u="sng" strike="noStrike" cap="none" baseline="0" dirty="0">
                <a:solidFill>
                  <a:schemeClr val="hlink"/>
                </a:solidFill>
                <a:sym typeface="Arial"/>
                <a:hlinkClick r:id="rId5"/>
              </a:rPr>
              <a:t>scrumdevelopment@yahoogroups.com</a:t>
            </a:r>
          </a:p>
          <a:p>
            <a:pPr marL="342900" indent="-342900" algn="l">
              <a:spcBef>
                <a:spcPts val="600"/>
              </a:spcBef>
              <a:buClr>
                <a:srgbClr val="CC0000"/>
              </a:buClr>
              <a:buSzPct val="100000"/>
              <a:buFont typeface="Arial" panose="020B0604020202020204" pitchFamily="34" charset="0"/>
              <a:buChar char="•"/>
            </a:pPr>
            <a:r>
              <a:rPr lang="en-US" sz="2400" b="0" i="1" u="none" strike="noStrike" cap="none" baseline="0" dirty="0">
                <a:solidFill>
                  <a:srgbClr val="000000"/>
                </a:solidFill>
                <a:latin typeface="Verdana"/>
                <a:ea typeface="Verdana"/>
                <a:cs typeface="Verdana"/>
                <a:sym typeface="Verdana"/>
              </a:rPr>
              <a:t>Agile Software Development with Scrum</a:t>
            </a:r>
          </a:p>
          <a:p>
            <a:pPr marL="800100" lvl="1" indent="-342900" algn="l">
              <a:spcBef>
                <a:spcPts val="500"/>
              </a:spcBef>
              <a:buClr>
                <a:srgbClr val="CC0000"/>
              </a:buClr>
              <a:buSzPct val="100000"/>
              <a:buFont typeface="Arial" panose="020B0604020202020204" pitchFamily="34" charset="0"/>
              <a:buChar char="•"/>
            </a:pPr>
            <a:r>
              <a:rPr lang="en-US" sz="2400" b="0" i="0" u="none" strike="noStrike" cap="none" baseline="0" dirty="0">
                <a:solidFill>
                  <a:srgbClr val="000000"/>
                </a:solidFill>
                <a:latin typeface="Verdana"/>
                <a:ea typeface="Verdana"/>
                <a:cs typeface="Verdana"/>
                <a:sym typeface="Verdana"/>
              </a:rPr>
              <a:t>Ken </a:t>
            </a:r>
            <a:r>
              <a:rPr lang="en-US" sz="2400" b="0" i="0" u="none" strike="noStrike" cap="none" baseline="0" dirty="0" err="1">
                <a:solidFill>
                  <a:srgbClr val="000000"/>
                </a:solidFill>
                <a:latin typeface="Verdana"/>
                <a:ea typeface="Verdana"/>
                <a:cs typeface="Verdana"/>
                <a:sym typeface="Verdana"/>
              </a:rPr>
              <a:t>Schwaber</a:t>
            </a:r>
            <a:r>
              <a:rPr lang="en-US" sz="2400" b="0" i="0" u="none" strike="noStrike" cap="none" baseline="0" dirty="0">
                <a:solidFill>
                  <a:srgbClr val="000000"/>
                </a:solidFill>
                <a:latin typeface="Verdana"/>
                <a:ea typeface="Verdana"/>
                <a:cs typeface="Verdana"/>
                <a:sym typeface="Verdana"/>
              </a:rPr>
              <a:t> and Mike </a:t>
            </a:r>
            <a:r>
              <a:rPr lang="en-US" sz="2400" b="0" i="0" u="none" strike="noStrike" cap="none" baseline="0" dirty="0" err="1">
                <a:solidFill>
                  <a:srgbClr val="000000"/>
                </a:solidFill>
                <a:latin typeface="Verdana"/>
                <a:ea typeface="Verdana"/>
                <a:cs typeface="Verdana"/>
                <a:sym typeface="Verdana"/>
              </a:rPr>
              <a:t>Beedle</a:t>
            </a:r>
            <a:endParaRPr lang="en-US" sz="2400" b="0" i="0" u="none" strike="noStrike" cap="none" baseline="0" dirty="0">
              <a:solidFill>
                <a:srgbClr val="000000"/>
              </a:solidFill>
              <a:latin typeface="Verdana"/>
              <a:ea typeface="Verdana"/>
              <a:cs typeface="Verdana"/>
              <a:sym typeface="Verdana"/>
            </a:endParaRPr>
          </a:p>
          <a:p>
            <a:pPr marL="342900" indent="-342900" algn="l">
              <a:spcBef>
                <a:spcPts val="600"/>
              </a:spcBef>
              <a:buClr>
                <a:srgbClr val="CC0000"/>
              </a:buClr>
              <a:buSzPct val="100000"/>
              <a:buFont typeface="Arial" panose="020B0604020202020204" pitchFamily="34" charset="0"/>
              <a:buChar char="•"/>
            </a:pPr>
            <a:r>
              <a:rPr lang="en-US" sz="2400" b="0" i="1" u="none" strike="noStrike" cap="none" baseline="0" dirty="0">
                <a:solidFill>
                  <a:srgbClr val="000000"/>
                </a:solidFill>
                <a:latin typeface="Verdana"/>
                <a:ea typeface="Verdana"/>
                <a:cs typeface="Verdana"/>
                <a:sym typeface="Verdana"/>
              </a:rPr>
              <a:t>Agile Project Management with Scrum</a:t>
            </a:r>
          </a:p>
          <a:p>
            <a:pPr marL="800100" lvl="1" indent="-342900" algn="l">
              <a:spcBef>
                <a:spcPts val="500"/>
              </a:spcBef>
              <a:buClr>
                <a:srgbClr val="CC0000"/>
              </a:buClr>
              <a:buSzPct val="100000"/>
              <a:buFont typeface="Arial" panose="020B0604020202020204" pitchFamily="34" charset="0"/>
              <a:buChar char="•"/>
            </a:pPr>
            <a:r>
              <a:rPr lang="en-US" sz="2400" b="0" i="0" u="none" strike="noStrike" cap="none" baseline="0" dirty="0">
                <a:solidFill>
                  <a:srgbClr val="000000"/>
                </a:solidFill>
                <a:latin typeface="Verdana"/>
                <a:ea typeface="Verdana"/>
                <a:cs typeface="Verdana"/>
                <a:sym typeface="Verdana"/>
              </a:rPr>
              <a:t>Ken </a:t>
            </a:r>
            <a:r>
              <a:rPr lang="en-US" sz="2400" b="0" i="0" u="none" strike="noStrike" cap="none" baseline="0" dirty="0" err="1">
                <a:solidFill>
                  <a:srgbClr val="000000"/>
                </a:solidFill>
                <a:latin typeface="Verdana"/>
                <a:ea typeface="Verdana"/>
                <a:cs typeface="Verdana"/>
                <a:sym typeface="Verdana"/>
              </a:rPr>
              <a:t>Schwaber</a:t>
            </a:r>
            <a:r>
              <a:rPr lang="en-US" sz="2400" b="0" i="0" u="none" strike="noStrike" cap="none" baseline="0" dirty="0">
                <a:solidFill>
                  <a:srgbClr val="000000"/>
                </a:solidFill>
                <a:latin typeface="Verdana"/>
                <a:ea typeface="Verdana"/>
                <a:cs typeface="Verdana"/>
                <a:sym typeface="Verdana"/>
              </a:rPr>
              <a:t> and Mike </a:t>
            </a:r>
            <a:r>
              <a:rPr lang="en-US" sz="2400" b="0" i="0" u="none" strike="noStrike" cap="none" baseline="0" dirty="0" err="1">
                <a:solidFill>
                  <a:srgbClr val="000000"/>
                </a:solidFill>
                <a:latin typeface="Verdana"/>
                <a:ea typeface="Verdana"/>
                <a:cs typeface="Verdana"/>
                <a:sym typeface="Verdana"/>
              </a:rPr>
              <a:t>Beedle</a:t>
            </a:r>
            <a:endParaRPr lang="en-US" sz="2400" b="0" i="0" u="none" strike="noStrike" cap="none" baseline="0" dirty="0">
              <a:solidFill>
                <a:srgbClr val="000000"/>
              </a:solidFill>
              <a:latin typeface="Verdana"/>
              <a:ea typeface="Verdana"/>
              <a:cs typeface="Verdana"/>
              <a:sym typeface="Verdana"/>
            </a:endParaRPr>
          </a:p>
          <a:p>
            <a:pPr marL="342900" indent="-342900" algn="l">
              <a:spcBef>
                <a:spcPts val="600"/>
              </a:spcBef>
              <a:buClr>
                <a:srgbClr val="CC0000"/>
              </a:buClr>
              <a:buSzPct val="100000"/>
              <a:buFont typeface="Arial" panose="020B0604020202020204" pitchFamily="34" charset="0"/>
              <a:buChar char="•"/>
            </a:pPr>
            <a:r>
              <a:rPr lang="en-US" sz="2400" b="0" i="0" u="none" strike="noStrike" cap="none" baseline="0" dirty="0">
                <a:solidFill>
                  <a:srgbClr val="000000"/>
                </a:solidFill>
                <a:latin typeface="Verdana"/>
                <a:ea typeface="Verdana"/>
                <a:cs typeface="Verdana"/>
                <a:sym typeface="Verdana"/>
              </a:rPr>
              <a:t>General information</a:t>
            </a:r>
          </a:p>
          <a:p>
            <a:pPr marL="800100" lvl="1" indent="-342900" algn="l">
              <a:spcBef>
                <a:spcPts val="500"/>
              </a:spcBef>
              <a:buClr>
                <a:srgbClr val="CC0000"/>
              </a:buClr>
              <a:buSzPct val="100000"/>
              <a:buFont typeface="Arial" panose="020B0604020202020204" pitchFamily="34" charset="0"/>
              <a:buChar char="•"/>
            </a:pPr>
            <a:r>
              <a:rPr lang="en-US" sz="2400" b="0" i="0" u="sng" strike="noStrike" cap="none" baseline="0" dirty="0">
                <a:solidFill>
                  <a:schemeClr val="hlink"/>
                </a:solidFill>
                <a:sym typeface="Arial"/>
                <a:hlinkClick r:id="rId6"/>
              </a:rPr>
              <a:t>www.agilealliance.com</a:t>
            </a:r>
          </a:p>
        </p:txBody>
      </p:sp>
      <p:sp>
        <p:nvSpPr>
          <p:cNvPr id="1372" name="Shape 137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0" i="0" u="none" strike="noStrike" cap="none" baseline="0">
                <a:solidFill>
                  <a:srgbClr val="000000"/>
                </a:solidFill>
                <a:latin typeface="Verdana"/>
                <a:ea typeface="Verdana"/>
                <a:cs typeface="Verdana"/>
                <a:sym typeface="Verdana"/>
              </a:rPr>
              <a:t>Where to go next?</a:t>
            </a:r>
          </a:p>
        </p:txBody>
      </p:sp>
      <p:pic>
        <p:nvPicPr>
          <p:cNvPr id="1374" name="Shape 1374"/>
          <p:cNvPicPr preferRelativeResize="0"/>
          <p:nvPr/>
        </p:nvPicPr>
        <p:blipFill rotWithShape="1">
          <a:blip r:embed="rId7">
            <a:alphaModFix/>
          </a:blip>
          <a:srcRect/>
          <a:stretch/>
        </p:blipFill>
        <p:spPr>
          <a:xfrm>
            <a:off x="6612610" y="4800599"/>
            <a:ext cx="1428749" cy="1038224"/>
          </a:xfrm>
          <a:prstGeom prst="rect">
            <a:avLst/>
          </a:prstGeom>
          <a:noFill/>
          <a:ln>
            <a:noFill/>
          </a:ln>
        </p:spPr>
      </p:pic>
      <p:sp>
        <p:nvSpPr>
          <p:cNvPr id="1375" name="Shape 1375"/>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Further Sources</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prstGeom prst="rect">
            <a:avLst/>
          </a:prstGeom>
          <a:noFill/>
          <a:ln>
            <a:noFill/>
          </a:ln>
        </p:spPr>
        <p:txBody>
          <a:bodyPr lIns="50800" tIns="50800" rIns="50800" bIns="50800" anchor="b" anchorCtr="0">
            <a:noAutofit/>
          </a:bodyPr>
          <a:lstStyle/>
          <a:p>
            <a:pPr lvl="0">
              <a:buClr>
                <a:srgbClr val="000000"/>
              </a:buClr>
              <a:buSzPct val="25000"/>
            </a:pPr>
            <a:r>
              <a:rPr lang="en-US" sz="4000" dirty="0"/>
              <a:t> </a:t>
            </a:r>
            <a:r>
              <a:rPr lang="en-US" sz="4000" b="1" dirty="0" smtClean="0"/>
              <a:t>Exercise- 1</a:t>
            </a:r>
            <a:endParaRPr lang="en-US" sz="4000" b="1" dirty="0"/>
          </a:p>
        </p:txBody>
      </p:sp>
      <p:sp>
        <p:nvSpPr>
          <p:cNvPr id="2" name="Content Placeholder 1"/>
          <p:cNvSpPr>
            <a:spLocks noGrp="1"/>
          </p:cNvSpPr>
          <p:nvPr>
            <p:ph sz="quarter" idx="10"/>
          </p:nvPr>
        </p:nvSpPr>
        <p:spPr/>
        <p:txBody>
          <a:bodyPr/>
          <a:lstStyle/>
          <a:p>
            <a:pPr lvl="0">
              <a:spcBef>
                <a:spcPts val="1400"/>
              </a:spcBef>
              <a:buClr>
                <a:srgbClr val="CC0000"/>
              </a:buClr>
              <a:buSzPct val="100000"/>
            </a:pPr>
            <a:endParaRPr lang="en-US" sz="3200" b="1" dirty="0"/>
          </a:p>
          <a:p>
            <a:pPr lvl="0">
              <a:spcBef>
                <a:spcPts val="1400"/>
              </a:spcBef>
              <a:buClr>
                <a:srgbClr val="CC0000"/>
              </a:buClr>
              <a:buSzPct val="100000"/>
            </a:pPr>
            <a:endParaRPr lang="en-US" sz="3200" b="1" dirty="0"/>
          </a:p>
          <a:p>
            <a:pPr lvl="0">
              <a:spcBef>
                <a:spcPts val="1400"/>
              </a:spcBef>
              <a:buClr>
                <a:srgbClr val="CC0000"/>
              </a:buClr>
              <a:buSzPct val="100000"/>
            </a:pPr>
            <a:endParaRPr lang="en-US" sz="3200" b="1" dirty="0"/>
          </a:p>
          <a:p>
            <a:pPr lvl="0" algn="ctr">
              <a:spcBef>
                <a:spcPts val="1400"/>
              </a:spcBef>
              <a:buClr>
                <a:srgbClr val="CC0000"/>
              </a:buClr>
              <a:buSzPct val="100000"/>
            </a:pPr>
            <a:r>
              <a:rPr lang="en-US" sz="3200" b="1" dirty="0"/>
              <a:t>Defined Process Vs Empirical Process</a:t>
            </a:r>
            <a:endParaRPr lang="en-IN" sz="3200" dirty="0"/>
          </a:p>
          <a:p>
            <a:endParaRPr lang="en-US" sz="3200" dirty="0"/>
          </a:p>
        </p:txBody>
      </p:sp>
      <p:sp>
        <p:nvSpPr>
          <p:cNvPr id="162" name="Shape 162"/>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extLst>
      <p:ext uri="{BB962C8B-B14F-4D97-AF65-F5344CB8AC3E}">
        <p14:creationId xmlns:p14="http://schemas.microsoft.com/office/powerpoint/2010/main" val="3003607680"/>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4">
            <a:alphaModFix/>
          </a:blip>
          <a:srcRect/>
          <a:stretch/>
        </p:blipFill>
        <p:spPr>
          <a:xfrm>
            <a:off x="0" y="0"/>
            <a:ext cx="9144000" cy="6856411"/>
          </a:xfrm>
          <a:prstGeom prst="rect">
            <a:avLst/>
          </a:prstGeom>
          <a:noFill/>
          <a:ln>
            <a:noFill/>
          </a:ln>
        </p:spPr>
      </p:pic>
      <p:sp>
        <p:nvSpPr>
          <p:cNvPr id="182" name="Shape 182"/>
          <p:cNvSpPr/>
          <p:nvPr/>
        </p:nvSpPr>
        <p:spPr>
          <a:xfrm rot="-5400000" flipH="1">
            <a:off x="-2827336" y="2801936"/>
            <a:ext cx="6857999" cy="1250950"/>
          </a:xfrm>
          <a:custGeom>
            <a:avLst/>
            <a:gdLst/>
            <a:ahLst/>
            <a:cxnLst/>
            <a:rect l="0" t="0" r="0" b="0"/>
            <a:pathLst>
              <a:path w="21600" h="21600" extrusionOk="0">
                <a:moveTo>
                  <a:pt x="0" y="0"/>
                </a:moveTo>
                <a:lnTo>
                  <a:pt x="21600" y="0"/>
                </a:lnTo>
                <a:lnTo>
                  <a:pt x="21600" y="21600"/>
                </a:lnTo>
                <a:lnTo>
                  <a:pt x="0" y="21600"/>
                </a:lnTo>
                <a:close/>
              </a:path>
            </a:pathLst>
          </a:custGeom>
          <a:gradFill>
            <a:gsLst>
              <a:gs pos="0">
                <a:srgbClr val="454545"/>
              </a:gs>
              <a:gs pos="100000">
                <a:srgbClr val="202020"/>
              </a:gs>
            </a:gsLst>
            <a:lin ang="5400000" scaled="0"/>
          </a:gra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2" name="Oval Callout 1"/>
          <p:cNvSpPr/>
          <p:nvPr/>
        </p:nvSpPr>
        <p:spPr>
          <a:xfrm>
            <a:off x="3332136" y="480447"/>
            <a:ext cx="2495227" cy="13948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Involved People</a:t>
            </a:r>
          </a:p>
          <a:p>
            <a:pPr algn="ctr"/>
            <a:r>
              <a:rPr lang="en-US" sz="1800" dirty="0" smtClean="0"/>
              <a:t>(Chickens)</a:t>
            </a:r>
            <a:endParaRPr lang="en-US" sz="1800" dirty="0"/>
          </a:p>
        </p:txBody>
      </p:sp>
      <p:sp>
        <p:nvSpPr>
          <p:cNvPr id="4" name="Oval Callout 3"/>
          <p:cNvSpPr/>
          <p:nvPr/>
        </p:nvSpPr>
        <p:spPr>
          <a:xfrm>
            <a:off x="5098942" y="4556502"/>
            <a:ext cx="2433234" cy="1704813"/>
          </a:xfrm>
          <a:prstGeom prst="wedgeEllipseCallout">
            <a:avLst>
              <a:gd name="adj1" fmla="val -25245"/>
              <a:gd name="adj2" fmla="val -8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Committed People </a:t>
            </a:r>
            <a:r>
              <a:rPr lang="en-US" sz="1800" dirty="0" smtClean="0"/>
              <a:t>(Pigs)</a:t>
            </a:r>
            <a:endParaRPr lang="en-US" sz="1800" dirty="0"/>
          </a:p>
        </p:txBody>
      </p:sp>
      <p:sp>
        <p:nvSpPr>
          <p:cNvPr id="5" name="Oval Callout 4"/>
          <p:cNvSpPr/>
          <p:nvPr/>
        </p:nvSpPr>
        <p:spPr>
          <a:xfrm>
            <a:off x="1250951" y="1766807"/>
            <a:ext cx="1833212" cy="1301857"/>
          </a:xfrm>
          <a:prstGeom prst="wedgeEllipseCallout">
            <a:avLst>
              <a:gd name="adj1" fmla="val 69528"/>
              <a:gd name="adj2" fmla="val 53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Scrum Master</a:t>
            </a:r>
            <a:endParaRPr lang="en-US" sz="1800"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86"/>
        <p:cNvGrpSpPr/>
        <p:nvPr/>
      </p:nvGrpSpPr>
      <p:grpSpPr>
        <a:xfrm>
          <a:off x="0" y="0"/>
          <a:ext cx="0" cy="0"/>
          <a:chOff x="0" y="0"/>
          <a:chExt cx="0" cy="0"/>
        </a:xfrm>
      </p:grpSpPr>
      <p:sp>
        <p:nvSpPr>
          <p:cNvPr id="188" name="Shape 188"/>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3000" b="1" i="0" u="none" strike="noStrike" cap="none" baseline="0" dirty="0">
                <a:solidFill>
                  <a:srgbClr val="CC0000"/>
                </a:solidFill>
                <a:latin typeface="Verdana"/>
                <a:ea typeface="Verdana"/>
                <a:cs typeface="Verdana"/>
                <a:sym typeface="Verdana"/>
              </a:rPr>
              <a:t>Commitment </a:t>
            </a:r>
          </a:p>
          <a:p>
            <a:pPr marL="571500" lvl="2" indent="0">
              <a:spcBef>
                <a:spcPts val="600"/>
              </a:spcBef>
              <a:buClr>
                <a:srgbClr val="CC0000"/>
              </a:buClr>
              <a:buSzPct val="100000"/>
              <a:buNone/>
            </a:pPr>
            <a:r>
              <a:rPr lang="en-US" sz="2600" b="0" i="0" u="none" strike="noStrike" cap="none" baseline="0" dirty="0">
                <a:solidFill>
                  <a:srgbClr val="000000"/>
                </a:solidFill>
                <a:latin typeface="Verdana"/>
                <a:ea typeface="Verdana"/>
                <a:cs typeface="Verdana"/>
                <a:sym typeface="Verdana"/>
              </a:rPr>
              <a:t>Be willing to commit to a goal. Scrum provides people all the authority they need to meet their commitments </a:t>
            </a:r>
          </a:p>
          <a:p>
            <a:pPr marL="0" marR="0" lvl="0" indent="0" algn="l" rtl="0">
              <a:lnSpc>
                <a:spcPct val="100000"/>
              </a:lnSpc>
              <a:spcBef>
                <a:spcPts val="700"/>
              </a:spcBef>
              <a:spcAft>
                <a:spcPts val="0"/>
              </a:spcAft>
              <a:buClr>
                <a:srgbClr val="CC0000"/>
              </a:buClr>
              <a:buSzPct val="100000"/>
              <a:buFont typeface="Noto Symbol"/>
              <a:buChar char="●"/>
            </a:pPr>
            <a:r>
              <a:rPr lang="en-US" sz="3000" b="1" i="0" u="none" strike="noStrike" cap="none" baseline="0" dirty="0">
                <a:solidFill>
                  <a:srgbClr val="CC0000"/>
                </a:solidFill>
                <a:latin typeface="Verdana"/>
                <a:ea typeface="Verdana"/>
                <a:cs typeface="Verdana"/>
                <a:sym typeface="Verdana"/>
              </a:rPr>
              <a:t>Focus</a:t>
            </a:r>
            <a:r>
              <a:rPr lang="en-US" sz="3000" b="0" i="0" u="none" strike="noStrike" cap="none" baseline="0" dirty="0">
                <a:solidFill>
                  <a:srgbClr val="000000"/>
                </a:solidFill>
                <a:latin typeface="Verdana"/>
                <a:ea typeface="Verdana"/>
                <a:cs typeface="Verdana"/>
                <a:sym typeface="Verdana"/>
              </a:rPr>
              <a:t> </a:t>
            </a:r>
          </a:p>
          <a:p>
            <a:pPr marL="457200" lvl="1" indent="0">
              <a:spcBef>
                <a:spcPts val="600"/>
              </a:spcBef>
              <a:buClr>
                <a:srgbClr val="CC0000"/>
              </a:buClr>
              <a:buSzPct val="100000"/>
              <a:buNone/>
            </a:pPr>
            <a:r>
              <a:rPr lang="en-US" sz="2600" b="0" i="0" u="none" strike="noStrike" cap="none" baseline="0" dirty="0">
                <a:solidFill>
                  <a:srgbClr val="000000"/>
                </a:solidFill>
                <a:latin typeface="Verdana"/>
                <a:ea typeface="Verdana"/>
                <a:cs typeface="Verdana"/>
                <a:sym typeface="Verdana"/>
              </a:rPr>
              <a:t>Do your job. Focus all your efforts and skills on doing the work you have committed to doing. Don’t worry about anything else</a:t>
            </a:r>
          </a:p>
        </p:txBody>
      </p:sp>
      <p:sp>
        <p:nvSpPr>
          <p:cNvPr id="187" name="Shape 18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Values   </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92"/>
        <p:cNvGrpSpPr/>
        <p:nvPr/>
      </p:nvGrpSpPr>
      <p:grpSpPr>
        <a:xfrm>
          <a:off x="0" y="0"/>
          <a:ext cx="0" cy="0"/>
          <a:chOff x="0" y="0"/>
          <a:chExt cx="0" cy="0"/>
        </a:xfrm>
      </p:grpSpPr>
      <p:sp>
        <p:nvSpPr>
          <p:cNvPr id="194" name="Shape 194"/>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3000" b="1" i="0" u="none" strike="noStrike" cap="none" baseline="0" dirty="0">
                <a:solidFill>
                  <a:srgbClr val="CC0000"/>
                </a:solidFill>
                <a:latin typeface="Verdana"/>
                <a:ea typeface="Verdana"/>
                <a:cs typeface="Verdana"/>
                <a:sym typeface="Verdana"/>
              </a:rPr>
              <a:t>Openness</a:t>
            </a:r>
            <a:r>
              <a:rPr lang="en-US" sz="3000" b="0" i="0" u="none" strike="noStrike" cap="none" baseline="0" dirty="0">
                <a:solidFill>
                  <a:srgbClr val="CC0000"/>
                </a:solidFill>
                <a:latin typeface="Verdana"/>
                <a:ea typeface="Verdana"/>
                <a:cs typeface="Verdana"/>
                <a:sym typeface="Verdana"/>
              </a:rPr>
              <a:t> </a:t>
            </a:r>
          </a:p>
          <a:p>
            <a:pPr marL="457200" marR="0" lvl="1" indent="0" algn="l" rtl="0">
              <a:lnSpc>
                <a:spcPct val="100000"/>
              </a:lnSpc>
              <a:spcBef>
                <a:spcPts val="600"/>
              </a:spcBef>
              <a:spcAft>
                <a:spcPts val="0"/>
              </a:spcAft>
              <a:buClr>
                <a:srgbClr val="CC0000"/>
              </a:buClr>
              <a:buSzPct val="100000"/>
              <a:buNone/>
            </a:pPr>
            <a:r>
              <a:rPr lang="en-US" sz="2600" b="0" i="0" u="none" strike="noStrike" cap="none" baseline="0" dirty="0">
                <a:solidFill>
                  <a:srgbClr val="000000"/>
                </a:solidFill>
                <a:latin typeface="Verdana"/>
                <a:ea typeface="Verdana"/>
                <a:cs typeface="Verdana"/>
                <a:sym typeface="Verdana"/>
              </a:rPr>
              <a:t>Scrum keeps everything about a project visible to everyone</a:t>
            </a:r>
          </a:p>
          <a:p>
            <a:pPr marL="0" marR="0" lvl="0" indent="0" algn="l" rtl="0">
              <a:lnSpc>
                <a:spcPct val="100000"/>
              </a:lnSpc>
              <a:spcBef>
                <a:spcPts val="700"/>
              </a:spcBef>
              <a:spcAft>
                <a:spcPts val="0"/>
              </a:spcAft>
              <a:buClr>
                <a:srgbClr val="CC0000"/>
              </a:buClr>
              <a:buSzPct val="100000"/>
              <a:buFont typeface="Noto Symbol"/>
              <a:buChar char="●"/>
            </a:pPr>
            <a:r>
              <a:rPr lang="en-US" sz="3000" b="1" i="0" u="none" strike="noStrike" cap="none" baseline="0" dirty="0">
                <a:solidFill>
                  <a:srgbClr val="CC0000"/>
                </a:solidFill>
                <a:latin typeface="Verdana"/>
                <a:ea typeface="Verdana"/>
                <a:cs typeface="Verdana"/>
                <a:sym typeface="Verdana"/>
              </a:rPr>
              <a:t>Respect</a:t>
            </a:r>
          </a:p>
          <a:p>
            <a:pPr marL="457200" marR="0" lvl="1" indent="0" algn="l" rtl="0">
              <a:lnSpc>
                <a:spcPct val="100000"/>
              </a:lnSpc>
              <a:spcBef>
                <a:spcPts val="600"/>
              </a:spcBef>
              <a:spcAft>
                <a:spcPts val="0"/>
              </a:spcAft>
              <a:buClr>
                <a:srgbClr val="CC0000"/>
              </a:buClr>
              <a:buSzPct val="100000"/>
              <a:buNone/>
            </a:pPr>
            <a:r>
              <a:rPr lang="en-US" sz="2600" b="0" i="0" u="none" strike="noStrike" cap="none" baseline="0" dirty="0">
                <a:solidFill>
                  <a:srgbClr val="000000"/>
                </a:solidFill>
                <a:latin typeface="Verdana"/>
                <a:ea typeface="Verdana"/>
                <a:cs typeface="Verdana"/>
                <a:sym typeface="Verdana"/>
              </a:rPr>
              <a:t>Individuals are shaped by their background and their experiences. It is important to respect the different people who comprise a team </a:t>
            </a:r>
          </a:p>
        </p:txBody>
      </p:sp>
      <p:sp>
        <p:nvSpPr>
          <p:cNvPr id="193" name="Shape 19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Values </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559267" y="1844299"/>
            <a:ext cx="7942217" cy="3284091"/>
          </a:xfrm>
          <a:prstGeom prst="rect">
            <a:avLst/>
          </a:prstGeom>
          <a:noFill/>
          <a:ln>
            <a:noFill/>
          </a:ln>
        </p:spPr>
        <p:txBody>
          <a:bodyPr lIns="50800" tIns="50800" rIns="50800" bIns="50800" anchor="b" anchorCtr="0">
            <a:noAutofit/>
          </a:bodyPr>
          <a:lstStyle/>
          <a:p>
            <a:pPr>
              <a:buClr>
                <a:srgbClr val="000000"/>
              </a:buClr>
              <a:buSzPct val="25000"/>
            </a:pPr>
            <a:r>
              <a:rPr lang="en-US" altLang="en-US" sz="4000" b="1" dirty="0">
                <a:solidFill>
                  <a:srgbClr val="000000"/>
                </a:solidFill>
              </a:rPr>
              <a:t>Faculty &amp; Participants</a:t>
            </a:r>
            <a:br>
              <a:rPr lang="en-US" altLang="en-US" sz="4000" b="1" dirty="0">
                <a:solidFill>
                  <a:srgbClr val="000000"/>
                </a:solidFill>
              </a:rPr>
            </a:br>
            <a:r>
              <a:rPr lang="en-US" altLang="en-US" sz="4000" b="1" dirty="0">
                <a:solidFill>
                  <a:srgbClr val="000000"/>
                </a:solidFill>
              </a:rPr>
              <a:t>An </a:t>
            </a:r>
            <a:r>
              <a:rPr lang="en-US" altLang="en-US" sz="4000" b="1" dirty="0" smtClean="0">
                <a:solidFill>
                  <a:srgbClr val="000000"/>
                </a:solidFill>
              </a:rPr>
              <a:t>Introduction</a:t>
            </a:r>
            <a:br>
              <a:rPr lang="en-US" altLang="en-US" sz="4000" b="1" dirty="0" smtClean="0">
                <a:solidFill>
                  <a:srgbClr val="000000"/>
                </a:solidFill>
              </a:rPr>
            </a:br>
            <a:r>
              <a:rPr lang="en-US" altLang="en-US" sz="4000" b="1" dirty="0">
                <a:solidFill>
                  <a:srgbClr val="000000"/>
                </a:solidFill>
              </a:rPr>
              <a:t/>
            </a:r>
            <a:br>
              <a:rPr lang="en-US" altLang="en-US" sz="4000" b="1" dirty="0">
                <a:solidFill>
                  <a:srgbClr val="000000"/>
                </a:solidFill>
              </a:rPr>
            </a:br>
            <a:r>
              <a:rPr lang="en-US" sz="3600" dirty="0">
                <a:solidFill>
                  <a:srgbClr val="000000"/>
                </a:solidFill>
              </a:rPr>
              <a:t>Name</a:t>
            </a:r>
            <a:r>
              <a:rPr lang="en-US" sz="3600" dirty="0" smtClean="0">
                <a:solidFill>
                  <a:srgbClr val="000000"/>
                </a:solidFill>
              </a:rPr>
              <a:t>, Role, Experience, Current Challenge, Hobby</a:t>
            </a:r>
            <a:endParaRPr lang="en-US" sz="3600" b="0" i="0" u="none" strike="noStrike" cap="none" baseline="0" dirty="0">
              <a:solidFill>
                <a:srgbClr val="000000"/>
              </a:solidFill>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98"/>
        <p:cNvGrpSpPr/>
        <p:nvPr/>
      </p:nvGrpSpPr>
      <p:grpSpPr>
        <a:xfrm>
          <a:off x="0" y="0"/>
          <a:ext cx="0" cy="0"/>
          <a:chOff x="0" y="0"/>
          <a:chExt cx="0" cy="0"/>
        </a:xfrm>
      </p:grpSpPr>
      <p:sp>
        <p:nvSpPr>
          <p:cNvPr id="200" name="Shape 200"/>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3000" b="1" i="0" u="none" strike="noStrike" cap="none" baseline="0" dirty="0">
                <a:solidFill>
                  <a:srgbClr val="CC0000"/>
                </a:solidFill>
                <a:latin typeface="Verdana"/>
                <a:ea typeface="Verdana"/>
                <a:cs typeface="Verdana"/>
                <a:sym typeface="Verdana"/>
              </a:rPr>
              <a:t>Courage </a:t>
            </a:r>
          </a:p>
          <a:p>
            <a:pPr marL="457200" marR="0" lvl="1" indent="0" algn="l" rtl="0">
              <a:lnSpc>
                <a:spcPct val="100000"/>
              </a:lnSpc>
              <a:spcBef>
                <a:spcPts val="600"/>
              </a:spcBef>
              <a:spcAft>
                <a:spcPts val="0"/>
              </a:spcAft>
              <a:buClr>
                <a:srgbClr val="CC0000"/>
              </a:buClr>
              <a:buSzPct val="100000"/>
            </a:pPr>
            <a:r>
              <a:rPr lang="en-US" sz="2600" b="0" i="0" u="none" strike="noStrike" cap="none" baseline="0" dirty="0">
                <a:solidFill>
                  <a:srgbClr val="000000"/>
                </a:solidFill>
                <a:latin typeface="Verdana"/>
                <a:ea typeface="Verdana"/>
                <a:cs typeface="Verdana"/>
                <a:sym typeface="Verdana"/>
              </a:rPr>
              <a:t>Have the courage to commit, to act, to be open and to expect respect</a:t>
            </a:r>
          </a:p>
        </p:txBody>
      </p:sp>
      <p:sp>
        <p:nvSpPr>
          <p:cNvPr id="199" name="Shape 19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Values </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04"/>
        <p:cNvGrpSpPr/>
        <p:nvPr/>
      </p:nvGrpSpPr>
      <p:grpSpPr>
        <a:xfrm>
          <a:off x="0" y="0"/>
          <a:ext cx="0" cy="0"/>
          <a:chOff x="0" y="0"/>
          <a:chExt cx="0" cy="0"/>
        </a:xfrm>
      </p:grpSpPr>
      <p:sp>
        <p:nvSpPr>
          <p:cNvPr id="206" name="Shape 206"/>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90000"/>
              </a:lnSpc>
              <a:spcBef>
                <a:spcPts val="0"/>
              </a:spcBef>
              <a:spcAft>
                <a:spcPts val="0"/>
              </a:spcAft>
              <a:buClr>
                <a:srgbClr val="FF9900"/>
              </a:buClr>
              <a:buSzPct val="100000"/>
              <a:buFont typeface="Arial" panose="020B0604020202020204" pitchFamily="34" charset="0"/>
              <a:buChar char="•"/>
            </a:pPr>
            <a:r>
              <a:rPr lang="en-US" sz="3100" b="1" i="0" u="none" strike="noStrike" cap="none" baseline="0" dirty="0">
                <a:solidFill>
                  <a:srgbClr val="CC0000"/>
                </a:solidFill>
                <a:latin typeface="Verdana"/>
                <a:ea typeface="Verdana"/>
                <a:cs typeface="Verdana"/>
                <a:sym typeface="Verdana"/>
              </a:rPr>
              <a:t>Individuals and interactions</a:t>
            </a:r>
            <a:r>
              <a:rPr lang="en-US" sz="3100" b="0" i="0" u="none" strike="noStrike" cap="none" baseline="0" dirty="0">
                <a:solidFill>
                  <a:srgbClr val="000000"/>
                </a:solidFill>
                <a:latin typeface="Verdana"/>
                <a:ea typeface="Verdana"/>
                <a:cs typeface="Verdana"/>
                <a:sym typeface="Verdana"/>
              </a:rPr>
              <a:t> </a:t>
            </a:r>
            <a:r>
              <a:rPr lang="en-US" sz="1900" b="0" i="0" u="none" strike="noStrike" cap="none" baseline="0" dirty="0">
                <a:solidFill>
                  <a:srgbClr val="000000"/>
                </a:solidFill>
                <a:latin typeface="Verdana"/>
                <a:ea typeface="Verdana"/>
                <a:cs typeface="Verdana"/>
                <a:sym typeface="Verdana"/>
              </a:rPr>
              <a:t>over process and tools</a:t>
            </a:r>
          </a:p>
          <a:p>
            <a:pPr marL="457200" marR="0" lvl="0" indent="-457200" algn="l" rtl="0">
              <a:lnSpc>
                <a:spcPct val="90000"/>
              </a:lnSpc>
              <a:spcBef>
                <a:spcPts val="800"/>
              </a:spcBef>
              <a:spcAft>
                <a:spcPts val="0"/>
              </a:spcAft>
              <a:buClr>
                <a:srgbClr val="FF9900"/>
              </a:buClr>
              <a:buSzPct val="100000"/>
              <a:buFont typeface="Arial" panose="020B0604020202020204" pitchFamily="34" charset="0"/>
              <a:buChar char="•"/>
            </a:pPr>
            <a:r>
              <a:rPr lang="en-US" sz="3100" b="1" i="0" u="none" strike="noStrike" cap="none" baseline="0" dirty="0">
                <a:solidFill>
                  <a:srgbClr val="CC0000"/>
                </a:solidFill>
                <a:latin typeface="Verdana"/>
                <a:ea typeface="Verdana"/>
                <a:cs typeface="Verdana"/>
                <a:sym typeface="Verdana"/>
              </a:rPr>
              <a:t>Working software</a:t>
            </a:r>
            <a:r>
              <a:rPr lang="en-US" sz="3100" b="0" i="0" u="none" strike="noStrike" cap="none" baseline="0" dirty="0">
                <a:solidFill>
                  <a:srgbClr val="000000"/>
                </a:solidFill>
                <a:latin typeface="Verdana"/>
                <a:ea typeface="Verdana"/>
                <a:cs typeface="Verdana"/>
                <a:sym typeface="Verdana"/>
              </a:rPr>
              <a:t> </a:t>
            </a:r>
            <a:r>
              <a:rPr lang="en-US" sz="1900" b="0" i="0" u="none" strike="noStrike" cap="none" baseline="0" dirty="0">
                <a:solidFill>
                  <a:srgbClr val="000000"/>
                </a:solidFill>
                <a:latin typeface="Verdana"/>
                <a:ea typeface="Verdana"/>
                <a:cs typeface="Verdana"/>
                <a:sym typeface="Verdana"/>
              </a:rPr>
              <a:t>over comprehensive documentation</a:t>
            </a:r>
          </a:p>
          <a:p>
            <a:pPr marL="457200" marR="0" lvl="0" indent="-457200" algn="l" rtl="0">
              <a:lnSpc>
                <a:spcPct val="90000"/>
              </a:lnSpc>
              <a:spcBef>
                <a:spcPts val="800"/>
              </a:spcBef>
              <a:spcAft>
                <a:spcPts val="0"/>
              </a:spcAft>
              <a:buClr>
                <a:srgbClr val="FF9900"/>
              </a:buClr>
              <a:buSzPct val="100000"/>
              <a:buFont typeface="Arial" panose="020B0604020202020204" pitchFamily="34" charset="0"/>
              <a:buChar char="•"/>
            </a:pPr>
            <a:r>
              <a:rPr lang="en-US" sz="3100" b="1" i="0" u="none" strike="noStrike" cap="none" baseline="0" dirty="0">
                <a:solidFill>
                  <a:srgbClr val="CC0000"/>
                </a:solidFill>
                <a:latin typeface="Verdana"/>
                <a:ea typeface="Verdana"/>
                <a:cs typeface="Verdana"/>
                <a:sym typeface="Verdana"/>
              </a:rPr>
              <a:t>Customer collaboration</a:t>
            </a:r>
            <a:r>
              <a:rPr lang="en-US" sz="3100" b="0" i="0" u="none" strike="noStrike" cap="none" baseline="0" dirty="0">
                <a:solidFill>
                  <a:srgbClr val="000000"/>
                </a:solidFill>
                <a:latin typeface="Verdana"/>
                <a:ea typeface="Verdana"/>
                <a:cs typeface="Verdana"/>
                <a:sym typeface="Verdana"/>
              </a:rPr>
              <a:t> </a:t>
            </a:r>
            <a:r>
              <a:rPr lang="en-US" sz="1900" b="0" i="0" u="none" strike="noStrike" cap="none" baseline="0" dirty="0">
                <a:solidFill>
                  <a:srgbClr val="000000"/>
                </a:solidFill>
                <a:latin typeface="Verdana"/>
                <a:ea typeface="Verdana"/>
                <a:cs typeface="Verdana"/>
                <a:sym typeface="Verdana"/>
              </a:rPr>
              <a:t>over contract negotiation</a:t>
            </a:r>
          </a:p>
          <a:p>
            <a:pPr marL="457200" marR="0" lvl="0" indent="-457200" algn="l" rtl="0">
              <a:lnSpc>
                <a:spcPct val="90000"/>
              </a:lnSpc>
              <a:spcBef>
                <a:spcPts val="800"/>
              </a:spcBef>
              <a:spcAft>
                <a:spcPts val="0"/>
              </a:spcAft>
              <a:buClr>
                <a:srgbClr val="FF9900"/>
              </a:buClr>
              <a:buSzPct val="100000"/>
              <a:buFont typeface="Arial" panose="020B0604020202020204" pitchFamily="34" charset="0"/>
              <a:buChar char="•"/>
            </a:pPr>
            <a:r>
              <a:rPr lang="en-US" sz="3100" b="1" i="0" u="none" strike="noStrike" cap="none" baseline="0" dirty="0">
                <a:solidFill>
                  <a:srgbClr val="CC0000"/>
                </a:solidFill>
                <a:latin typeface="Verdana"/>
                <a:ea typeface="Verdana"/>
                <a:cs typeface="Verdana"/>
                <a:sym typeface="Verdana"/>
              </a:rPr>
              <a:t>Responding to change</a:t>
            </a:r>
            <a:r>
              <a:rPr lang="en-US" sz="3100" b="0" i="0" u="none" strike="noStrike" cap="none" baseline="0" dirty="0">
                <a:solidFill>
                  <a:srgbClr val="000000"/>
                </a:solidFill>
                <a:latin typeface="Verdana"/>
                <a:ea typeface="Verdana"/>
                <a:cs typeface="Verdana"/>
                <a:sym typeface="Verdana"/>
              </a:rPr>
              <a:t> </a:t>
            </a:r>
            <a:r>
              <a:rPr lang="en-US" sz="1900" b="0" i="0" u="none" strike="noStrike" cap="none" baseline="0" dirty="0">
                <a:solidFill>
                  <a:srgbClr val="000000"/>
                </a:solidFill>
                <a:latin typeface="Verdana"/>
                <a:ea typeface="Verdana"/>
                <a:cs typeface="Verdana"/>
                <a:sym typeface="Verdana"/>
              </a:rPr>
              <a:t>over following a plan </a:t>
            </a:r>
          </a:p>
          <a:p>
            <a:pPr marL="0" marR="0" lvl="0" indent="0" algn="l" rtl="0">
              <a:lnSpc>
                <a:spcPct val="90000"/>
              </a:lnSpc>
              <a:spcBef>
                <a:spcPts val="700"/>
              </a:spcBef>
              <a:spcAft>
                <a:spcPts val="0"/>
              </a:spcAft>
              <a:buClr>
                <a:srgbClr val="000000"/>
              </a:buClr>
              <a:buFont typeface="Arial"/>
              <a:buNone/>
            </a:pPr>
            <a:endParaRPr sz="1900" b="0" i="0" u="none" strike="noStrike" cap="none" baseline="0" dirty="0">
              <a:solidFill>
                <a:srgbClr val="000000"/>
              </a:solidFill>
              <a:latin typeface="Verdana"/>
              <a:ea typeface="Verdana"/>
              <a:cs typeface="Verdana"/>
              <a:sym typeface="Verdana"/>
            </a:endParaRPr>
          </a:p>
          <a:p>
            <a:pPr marL="0" marR="0" lvl="0" indent="0" algn="l" rtl="0">
              <a:lnSpc>
                <a:spcPct val="90000"/>
              </a:lnSpc>
              <a:spcBef>
                <a:spcPts val="500"/>
              </a:spcBef>
              <a:spcAft>
                <a:spcPts val="0"/>
              </a:spcAft>
              <a:buClr>
                <a:srgbClr val="000000"/>
              </a:buClr>
              <a:buSzPct val="25000"/>
              <a:buFont typeface="Verdana"/>
              <a:buNone/>
            </a:pPr>
            <a:r>
              <a:rPr lang="en-US" sz="1900" b="0" i="0" u="none" strike="noStrike" cap="none" baseline="0" dirty="0">
                <a:solidFill>
                  <a:srgbClr val="000000"/>
                </a:solidFill>
                <a:latin typeface="Verdana"/>
                <a:ea typeface="Verdana"/>
                <a:cs typeface="Verdana"/>
                <a:sym typeface="Verdana"/>
              </a:rPr>
              <a:t>That is, while there is value in the items on the right, we value the items on the left more. </a:t>
            </a:r>
          </a:p>
        </p:txBody>
      </p:sp>
      <p:sp>
        <p:nvSpPr>
          <p:cNvPr id="205" name="Shape 205"/>
          <p:cNvSpPr txBox="1">
            <a:spLocks noGrp="1"/>
          </p:cNvSpPr>
          <p:nvPr>
            <p:ph type="title"/>
          </p:nvPr>
        </p:nvSpPr>
        <p:spPr>
          <a:xfrm>
            <a:off x="201478" y="0"/>
            <a:ext cx="8942522" cy="701447"/>
          </a:xfrm>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200" b="0" i="0" u="none" strike="noStrike" cap="none" baseline="0" dirty="0">
                <a:solidFill>
                  <a:srgbClr val="000000"/>
                </a:solidFill>
                <a:latin typeface="Verdana"/>
                <a:ea typeface="Verdana"/>
                <a:cs typeface="Verdana"/>
                <a:sym typeface="Verdana"/>
              </a:rPr>
              <a:t>Manifesto for Agile Software Development </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0"/>
        <p:cNvGrpSpPr/>
        <p:nvPr/>
      </p:nvGrpSpPr>
      <p:grpSpPr>
        <a:xfrm>
          <a:off x="0" y="0"/>
          <a:ext cx="0" cy="0"/>
          <a:chOff x="0" y="0"/>
          <a:chExt cx="0" cy="0"/>
        </a:xfrm>
      </p:grpSpPr>
      <p:sp>
        <p:nvSpPr>
          <p:cNvPr id="212" name="Shape 212"/>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FF9900"/>
              </a:buClr>
              <a:buSzPct val="100000"/>
              <a:buFont typeface="+mj-lt"/>
              <a:buAutoNum type="arabicPeriod"/>
            </a:pPr>
            <a:r>
              <a:rPr lang="en-US" sz="2300" b="0" i="0" u="none" strike="noStrike" cap="none" baseline="0" dirty="0">
                <a:solidFill>
                  <a:srgbClr val="000000"/>
                </a:solidFill>
                <a:latin typeface="Verdana"/>
                <a:ea typeface="Verdana"/>
                <a:cs typeface="Verdana"/>
                <a:sym typeface="Verdana"/>
              </a:rPr>
              <a:t>Our highest priority is to satisfy the customer through </a:t>
            </a:r>
            <a:r>
              <a:rPr lang="en-US" sz="2300" b="1" i="1" u="none" strike="noStrike" cap="none" baseline="0" dirty="0">
                <a:solidFill>
                  <a:srgbClr val="CC0000"/>
                </a:solidFill>
                <a:latin typeface="Verdana"/>
                <a:ea typeface="Verdana"/>
                <a:cs typeface="Verdana"/>
                <a:sym typeface="Verdana"/>
              </a:rPr>
              <a:t>early and continuous delivery</a:t>
            </a:r>
            <a:r>
              <a:rPr lang="en-US" sz="2300" b="0" i="0" u="none" strike="noStrike" cap="none" baseline="0" dirty="0">
                <a:solidFill>
                  <a:srgbClr val="000000"/>
                </a:solidFill>
                <a:latin typeface="Verdana"/>
                <a:ea typeface="Verdana"/>
                <a:cs typeface="Verdana"/>
                <a:sym typeface="Verdana"/>
              </a:rPr>
              <a:t> of valuable software.</a:t>
            </a:r>
          </a:p>
          <a:p>
            <a:pPr marL="457200" marR="0" lvl="0" indent="-457200" algn="l" rtl="0">
              <a:lnSpc>
                <a:spcPct val="100000"/>
              </a:lnSpc>
              <a:spcBef>
                <a:spcPts val="500"/>
              </a:spcBef>
              <a:spcAft>
                <a:spcPts val="0"/>
              </a:spcAft>
              <a:buClr>
                <a:srgbClr val="FF9900"/>
              </a:buClr>
              <a:buSzPct val="100000"/>
              <a:buFont typeface="+mj-lt"/>
              <a:buAutoNum type="arabicPeriod"/>
            </a:pPr>
            <a:r>
              <a:rPr lang="en-US" sz="2300" b="1" i="1" u="none" strike="noStrike" cap="none" baseline="0" dirty="0">
                <a:solidFill>
                  <a:srgbClr val="CC0000"/>
                </a:solidFill>
                <a:latin typeface="Verdana"/>
                <a:ea typeface="Verdana"/>
                <a:cs typeface="Verdana"/>
                <a:sym typeface="Verdana"/>
              </a:rPr>
              <a:t>Welcome changing requirements</a:t>
            </a:r>
            <a:r>
              <a:rPr lang="en-US" sz="2300" b="0" i="0" u="none" strike="noStrike" cap="none" baseline="0" dirty="0">
                <a:solidFill>
                  <a:srgbClr val="000000"/>
                </a:solidFill>
                <a:latin typeface="Verdana"/>
                <a:ea typeface="Verdana"/>
                <a:cs typeface="Verdana"/>
                <a:sym typeface="Verdana"/>
              </a:rPr>
              <a:t>, even late in development. Agile processes harness change for the customer’s competitive advantage.</a:t>
            </a:r>
          </a:p>
          <a:p>
            <a:pPr marL="457200" marR="0" lvl="0" indent="-457200" algn="l" rtl="0">
              <a:lnSpc>
                <a:spcPct val="100000"/>
              </a:lnSpc>
              <a:spcBef>
                <a:spcPts val="500"/>
              </a:spcBef>
              <a:spcAft>
                <a:spcPts val="0"/>
              </a:spcAft>
              <a:buClr>
                <a:srgbClr val="FF9900"/>
              </a:buClr>
              <a:buSzPct val="100000"/>
              <a:buFont typeface="+mj-lt"/>
              <a:buAutoNum type="arabicPeriod"/>
            </a:pPr>
            <a:r>
              <a:rPr lang="en-US" sz="2300" b="1" i="1" u="none" strike="noStrike" cap="none" baseline="0" dirty="0">
                <a:solidFill>
                  <a:srgbClr val="CC0000"/>
                </a:solidFill>
                <a:latin typeface="Verdana"/>
                <a:ea typeface="Verdana"/>
                <a:cs typeface="Verdana"/>
                <a:sym typeface="Verdana"/>
              </a:rPr>
              <a:t>Deliver working software frequently</a:t>
            </a:r>
            <a:r>
              <a:rPr lang="en-US" sz="2300" b="0" i="0" u="none" strike="noStrike" cap="none" baseline="0" dirty="0">
                <a:solidFill>
                  <a:srgbClr val="000000"/>
                </a:solidFill>
                <a:latin typeface="Verdana"/>
                <a:ea typeface="Verdana"/>
                <a:cs typeface="Verdana"/>
                <a:sym typeface="Verdana"/>
              </a:rPr>
              <a:t>, from a couple of weeks to a couple of months, with a preference to the shorter time scale.</a:t>
            </a:r>
          </a:p>
          <a:p>
            <a:pPr marL="457200" marR="0" lvl="0" indent="-457200" algn="l" rtl="0">
              <a:lnSpc>
                <a:spcPct val="100000"/>
              </a:lnSpc>
              <a:spcBef>
                <a:spcPts val="500"/>
              </a:spcBef>
              <a:spcAft>
                <a:spcPts val="0"/>
              </a:spcAft>
              <a:buClr>
                <a:srgbClr val="FF9900"/>
              </a:buClr>
              <a:buSzPct val="100000"/>
              <a:buFont typeface="+mj-lt"/>
              <a:buAutoNum type="arabicPeriod"/>
            </a:pPr>
            <a:r>
              <a:rPr lang="en-US" sz="2300" b="1" i="1" u="none" strike="noStrike" cap="none" baseline="0" dirty="0">
                <a:solidFill>
                  <a:srgbClr val="CC0000"/>
                </a:solidFill>
                <a:latin typeface="Verdana"/>
                <a:ea typeface="Verdana"/>
                <a:cs typeface="Verdana"/>
                <a:sym typeface="Verdana"/>
              </a:rPr>
              <a:t>Business people and developers</a:t>
            </a:r>
            <a:r>
              <a:rPr lang="en-US" sz="2300" b="0" i="0" u="none" strike="noStrike" cap="none" baseline="0" dirty="0">
                <a:solidFill>
                  <a:srgbClr val="000000"/>
                </a:solidFill>
                <a:latin typeface="Verdana"/>
                <a:ea typeface="Verdana"/>
                <a:cs typeface="Verdana"/>
                <a:sym typeface="Verdana"/>
              </a:rPr>
              <a:t> must work together daily throughout the project</a:t>
            </a:r>
          </a:p>
        </p:txBody>
      </p:sp>
      <p:sp>
        <p:nvSpPr>
          <p:cNvPr id="211" name="Shape 21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The 12 agile principles </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8" name="Shape 218"/>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90000"/>
              </a:lnSpc>
              <a:spcBef>
                <a:spcPts val="0"/>
              </a:spcBef>
              <a:spcAft>
                <a:spcPts val="0"/>
              </a:spcAft>
              <a:buClr>
                <a:srgbClr val="FF9900"/>
              </a:buClr>
              <a:buSzPct val="100000"/>
              <a:buFont typeface="+mj-lt"/>
              <a:buAutoNum type="arabicPeriod" startAt="5"/>
            </a:pPr>
            <a:r>
              <a:rPr lang="en-US" sz="2200" b="0" i="0" u="none" strike="noStrike" cap="none" baseline="0" dirty="0">
                <a:solidFill>
                  <a:srgbClr val="000000"/>
                </a:solidFill>
                <a:latin typeface="Verdana"/>
                <a:ea typeface="Verdana"/>
                <a:cs typeface="Verdana"/>
                <a:sym typeface="Verdana"/>
              </a:rPr>
              <a:t>Build projects around </a:t>
            </a:r>
            <a:r>
              <a:rPr lang="en-US" sz="2200" b="1" i="1" u="none" strike="noStrike" cap="none" baseline="0" dirty="0">
                <a:solidFill>
                  <a:srgbClr val="CC0000"/>
                </a:solidFill>
                <a:latin typeface="Verdana"/>
                <a:ea typeface="Verdana"/>
                <a:cs typeface="Verdana"/>
                <a:sym typeface="Verdana"/>
              </a:rPr>
              <a:t>motivated individuals</a:t>
            </a:r>
            <a:r>
              <a:rPr lang="en-US" sz="2200" b="0" i="0" u="none" strike="noStrike" cap="none" baseline="0" dirty="0">
                <a:solidFill>
                  <a:srgbClr val="000000"/>
                </a:solidFill>
                <a:latin typeface="Verdana"/>
                <a:ea typeface="Verdana"/>
                <a:cs typeface="Verdana"/>
                <a:sym typeface="Verdana"/>
              </a:rPr>
              <a:t>. Give them the environment and support they need, and </a:t>
            </a:r>
            <a:r>
              <a:rPr lang="en-US" sz="2200" b="1" i="1" u="none" strike="noStrike" cap="none" baseline="0" dirty="0">
                <a:solidFill>
                  <a:srgbClr val="CC0000"/>
                </a:solidFill>
                <a:latin typeface="Verdana"/>
                <a:ea typeface="Verdana"/>
                <a:cs typeface="Verdana"/>
                <a:sym typeface="Verdana"/>
              </a:rPr>
              <a:t>trust them</a:t>
            </a:r>
            <a:r>
              <a:rPr lang="en-US" sz="2200" b="0" i="0" u="none" strike="noStrike" cap="none" baseline="0" dirty="0">
                <a:solidFill>
                  <a:srgbClr val="000000"/>
                </a:solidFill>
                <a:latin typeface="Verdana"/>
                <a:ea typeface="Verdana"/>
                <a:cs typeface="Verdana"/>
                <a:sym typeface="Verdana"/>
              </a:rPr>
              <a:t> to get the job done.</a:t>
            </a:r>
          </a:p>
          <a:p>
            <a:pPr marL="457200" marR="0" lvl="0" indent="-457200" algn="l" rtl="0">
              <a:lnSpc>
                <a:spcPct val="90000"/>
              </a:lnSpc>
              <a:spcBef>
                <a:spcPts val="500"/>
              </a:spcBef>
              <a:spcAft>
                <a:spcPts val="0"/>
              </a:spcAft>
              <a:buClr>
                <a:srgbClr val="FF9900"/>
              </a:buClr>
              <a:buSzPct val="100000"/>
              <a:buFont typeface="+mj-lt"/>
              <a:buAutoNum type="arabicPeriod" startAt="5"/>
            </a:pPr>
            <a:r>
              <a:rPr lang="en-US" sz="2200" b="0" i="0" u="none" strike="noStrike" cap="none" baseline="0" dirty="0">
                <a:solidFill>
                  <a:srgbClr val="000000"/>
                </a:solidFill>
                <a:latin typeface="Verdana"/>
                <a:ea typeface="Verdana"/>
                <a:cs typeface="Verdana"/>
                <a:sym typeface="Verdana"/>
              </a:rPr>
              <a:t>The most effective method of conveying information to and within a development team is </a:t>
            </a:r>
            <a:r>
              <a:rPr lang="en-US" sz="2200" b="1" i="1" u="none" strike="noStrike" cap="none" baseline="0" dirty="0">
                <a:solidFill>
                  <a:srgbClr val="CC0000"/>
                </a:solidFill>
                <a:latin typeface="Verdana"/>
                <a:ea typeface="Verdana"/>
                <a:cs typeface="Verdana"/>
                <a:sym typeface="Verdana"/>
              </a:rPr>
              <a:t>face-to-face conversation</a:t>
            </a:r>
            <a:r>
              <a:rPr lang="en-US" sz="2200" b="0" i="0" u="none" strike="noStrike" cap="none" baseline="0" dirty="0">
                <a:solidFill>
                  <a:srgbClr val="000000"/>
                </a:solidFill>
                <a:latin typeface="Verdana"/>
                <a:ea typeface="Verdana"/>
                <a:cs typeface="Verdana"/>
                <a:sym typeface="Verdana"/>
              </a:rPr>
              <a:t>.</a:t>
            </a:r>
          </a:p>
          <a:p>
            <a:pPr marL="457200" marR="0" lvl="0" indent="-457200" algn="l" rtl="0">
              <a:lnSpc>
                <a:spcPct val="90000"/>
              </a:lnSpc>
              <a:spcBef>
                <a:spcPts val="500"/>
              </a:spcBef>
              <a:spcAft>
                <a:spcPts val="0"/>
              </a:spcAft>
              <a:buClr>
                <a:srgbClr val="FF9900"/>
              </a:buClr>
              <a:buSzPct val="100000"/>
              <a:buFont typeface="+mj-lt"/>
              <a:buAutoNum type="arabicPeriod" startAt="5"/>
            </a:pPr>
            <a:r>
              <a:rPr lang="en-US" sz="2200" b="1" i="1" u="none" strike="noStrike" cap="none" baseline="0" dirty="0">
                <a:solidFill>
                  <a:srgbClr val="CC0000"/>
                </a:solidFill>
                <a:latin typeface="Verdana"/>
                <a:ea typeface="Verdana"/>
                <a:cs typeface="Verdana"/>
                <a:sym typeface="Verdana"/>
              </a:rPr>
              <a:t>Working software</a:t>
            </a:r>
            <a:r>
              <a:rPr lang="en-US" sz="2200" b="0" i="0" u="none" strike="noStrike" cap="none" baseline="0" dirty="0">
                <a:solidFill>
                  <a:srgbClr val="000000"/>
                </a:solidFill>
                <a:latin typeface="Verdana"/>
                <a:ea typeface="Verdana"/>
                <a:cs typeface="Verdana"/>
                <a:sym typeface="Verdana"/>
              </a:rPr>
              <a:t> is the primary measure of progress.</a:t>
            </a:r>
          </a:p>
          <a:p>
            <a:pPr marL="457200" marR="0" lvl="0" indent="-457200" algn="l" rtl="0">
              <a:lnSpc>
                <a:spcPct val="90000"/>
              </a:lnSpc>
              <a:spcBef>
                <a:spcPts val="700"/>
              </a:spcBef>
              <a:spcAft>
                <a:spcPts val="0"/>
              </a:spcAft>
              <a:buClr>
                <a:srgbClr val="FF9900"/>
              </a:buClr>
              <a:buSzPct val="122727"/>
              <a:buFont typeface="+mj-lt"/>
              <a:buAutoNum type="arabicPeriod" startAt="5"/>
            </a:pPr>
            <a:r>
              <a:rPr lang="en-US" sz="2200" b="0" i="0" u="none" strike="noStrike" cap="none" baseline="0" dirty="0">
                <a:solidFill>
                  <a:srgbClr val="000000"/>
                </a:solidFill>
                <a:latin typeface="Verdana"/>
                <a:ea typeface="Verdana"/>
                <a:cs typeface="Verdana"/>
                <a:sym typeface="Verdana"/>
              </a:rPr>
              <a:t>Agile processes promote </a:t>
            </a:r>
            <a:r>
              <a:rPr lang="en-US" sz="2200" b="1" i="1" u="none" strike="noStrike" cap="none" baseline="0" dirty="0">
                <a:solidFill>
                  <a:srgbClr val="CC0000"/>
                </a:solidFill>
                <a:latin typeface="Verdana"/>
                <a:ea typeface="Verdana"/>
                <a:cs typeface="Verdana"/>
                <a:sym typeface="Verdana"/>
              </a:rPr>
              <a:t>sustainable development</a:t>
            </a:r>
            <a:r>
              <a:rPr lang="en-US" sz="2200" b="0" i="0" u="none" strike="noStrike" cap="none" baseline="0" dirty="0">
                <a:solidFill>
                  <a:srgbClr val="000000"/>
                </a:solidFill>
                <a:latin typeface="Verdana"/>
                <a:ea typeface="Verdana"/>
                <a:cs typeface="Verdana"/>
                <a:sym typeface="Verdana"/>
              </a:rPr>
              <a:t>. The sponsors, developers and users should be able to maintain a </a:t>
            </a:r>
            <a:r>
              <a:rPr lang="en-US" sz="2200" b="1" i="1" u="none" strike="noStrike" cap="none" baseline="0" dirty="0">
                <a:solidFill>
                  <a:srgbClr val="CC0000"/>
                </a:solidFill>
                <a:latin typeface="Verdana"/>
                <a:ea typeface="Verdana"/>
                <a:cs typeface="Verdana"/>
                <a:sym typeface="Verdana"/>
              </a:rPr>
              <a:t>constant pace</a:t>
            </a:r>
            <a:r>
              <a:rPr lang="en-US" sz="2200" b="0" i="0" u="none" strike="noStrike" cap="none" baseline="0" dirty="0">
                <a:solidFill>
                  <a:srgbClr val="000000"/>
                </a:solidFill>
                <a:latin typeface="Verdana"/>
                <a:ea typeface="Verdana"/>
                <a:cs typeface="Verdana"/>
                <a:sym typeface="Verdana"/>
              </a:rPr>
              <a:t> indefinitely.</a:t>
            </a:r>
          </a:p>
        </p:txBody>
      </p:sp>
      <p:sp>
        <p:nvSpPr>
          <p:cNvPr id="217" name="Shape 21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The 12 agile principles </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22"/>
        <p:cNvGrpSpPr/>
        <p:nvPr/>
      </p:nvGrpSpPr>
      <p:grpSpPr>
        <a:xfrm>
          <a:off x="0" y="0"/>
          <a:ext cx="0" cy="0"/>
          <a:chOff x="0" y="0"/>
          <a:chExt cx="0" cy="0"/>
        </a:xfrm>
      </p:grpSpPr>
      <p:sp>
        <p:nvSpPr>
          <p:cNvPr id="224" name="Shape 224"/>
          <p:cNvSpPr txBox="1">
            <a:spLocks noGrp="1"/>
          </p:cNvSpPr>
          <p:nvPr>
            <p:ph sz="quarter" idx="10"/>
          </p:nvPr>
        </p:nvSpPr>
        <p:spPr>
          <a:prstGeom prst="rect">
            <a:avLst/>
          </a:prstGeom>
          <a:noFill/>
          <a:ln>
            <a:noFill/>
          </a:ln>
        </p:spPr>
        <p:txBody>
          <a:bodyPr lIns="50800" tIns="50800" rIns="50800" bIns="50800" anchor="t" anchorCtr="0">
            <a:noAutofit/>
          </a:bodyPr>
          <a:lstStyle/>
          <a:p>
            <a:pPr marL="620713" marR="0" lvl="0" indent="-620713" algn="l" rtl="0">
              <a:lnSpc>
                <a:spcPct val="100000"/>
              </a:lnSpc>
              <a:spcBef>
                <a:spcPts val="0"/>
              </a:spcBef>
              <a:spcAft>
                <a:spcPts val="0"/>
              </a:spcAft>
              <a:buClr>
                <a:srgbClr val="FF9900"/>
              </a:buClr>
              <a:buSzPct val="100000"/>
              <a:buFont typeface="+mj-lt"/>
              <a:buAutoNum type="arabicPeriod" startAt="9"/>
            </a:pPr>
            <a:r>
              <a:rPr lang="en-US" sz="2400" b="0" i="0" u="none" strike="noStrike" cap="none" baseline="0" dirty="0">
                <a:solidFill>
                  <a:srgbClr val="000000"/>
                </a:solidFill>
                <a:latin typeface="Verdana"/>
                <a:ea typeface="Verdana"/>
                <a:cs typeface="Verdana"/>
                <a:sym typeface="Verdana"/>
              </a:rPr>
              <a:t>Continuous attention to </a:t>
            </a:r>
            <a:r>
              <a:rPr lang="en-US" sz="2400" b="1" i="1" u="none" strike="noStrike" cap="none" baseline="0" dirty="0">
                <a:solidFill>
                  <a:srgbClr val="CC0000"/>
                </a:solidFill>
                <a:latin typeface="Verdana"/>
                <a:ea typeface="Verdana"/>
                <a:cs typeface="Verdana"/>
                <a:sym typeface="Verdana"/>
              </a:rPr>
              <a:t>technical excellence</a:t>
            </a:r>
            <a:r>
              <a:rPr lang="en-US" sz="2400" b="1" i="1" u="none" strike="noStrike" cap="none" baseline="0" dirty="0">
                <a:solidFill>
                  <a:srgbClr val="000000"/>
                </a:solidFill>
                <a:latin typeface="Verdana"/>
                <a:ea typeface="Verdana"/>
                <a:cs typeface="Verdana"/>
                <a:sym typeface="Verdana"/>
              </a:rPr>
              <a:t> and </a:t>
            </a:r>
            <a:r>
              <a:rPr lang="en-US" sz="2400" b="1" i="1" u="none" strike="noStrike" cap="none" baseline="0" dirty="0">
                <a:solidFill>
                  <a:srgbClr val="CC0000"/>
                </a:solidFill>
                <a:latin typeface="Verdana"/>
                <a:ea typeface="Verdana"/>
                <a:cs typeface="Verdana"/>
                <a:sym typeface="Verdana"/>
              </a:rPr>
              <a:t>good design</a:t>
            </a:r>
            <a:r>
              <a:rPr lang="en-US" sz="2400" b="0" i="0" u="none" strike="noStrike" cap="none" baseline="0" dirty="0">
                <a:solidFill>
                  <a:srgbClr val="000000"/>
                </a:solidFill>
                <a:latin typeface="Verdana"/>
                <a:ea typeface="Verdana"/>
                <a:cs typeface="Verdana"/>
                <a:sym typeface="Verdana"/>
              </a:rPr>
              <a:t> enhances agility.</a:t>
            </a:r>
          </a:p>
          <a:p>
            <a:pPr marL="620713" marR="0" lvl="0" indent="-620713" algn="l" rtl="0">
              <a:lnSpc>
                <a:spcPct val="100000"/>
              </a:lnSpc>
              <a:spcBef>
                <a:spcPts val="500"/>
              </a:spcBef>
              <a:spcAft>
                <a:spcPts val="0"/>
              </a:spcAft>
              <a:buClr>
                <a:srgbClr val="FF9900"/>
              </a:buClr>
              <a:buSzPct val="100000"/>
              <a:buFont typeface="+mj-lt"/>
              <a:buAutoNum type="arabicPeriod" startAt="9"/>
            </a:pPr>
            <a:r>
              <a:rPr lang="en-US" sz="2400" b="0" i="0" u="none" strike="noStrike" cap="none" baseline="0" dirty="0">
                <a:solidFill>
                  <a:srgbClr val="000000"/>
                </a:solidFill>
                <a:latin typeface="Verdana"/>
                <a:ea typeface="Verdana"/>
                <a:cs typeface="Verdana"/>
                <a:sym typeface="Verdana"/>
              </a:rPr>
              <a:t>Simplicity – the art of </a:t>
            </a:r>
            <a:r>
              <a:rPr lang="en-US" sz="2400" b="1" i="1" u="none" strike="noStrike" cap="none" baseline="0" dirty="0">
                <a:solidFill>
                  <a:srgbClr val="CC0000"/>
                </a:solidFill>
                <a:latin typeface="Verdana"/>
                <a:ea typeface="Verdana"/>
                <a:cs typeface="Verdana"/>
                <a:sym typeface="Verdana"/>
              </a:rPr>
              <a:t>maximizing the amount of unwanted work not done</a:t>
            </a:r>
            <a:r>
              <a:rPr lang="en-US" sz="2400" b="0" i="0" u="none" strike="noStrike" cap="none" baseline="0" dirty="0">
                <a:solidFill>
                  <a:srgbClr val="000000"/>
                </a:solidFill>
                <a:latin typeface="Verdana"/>
                <a:ea typeface="Verdana"/>
                <a:cs typeface="Verdana"/>
                <a:sym typeface="Verdana"/>
              </a:rPr>
              <a:t> – is essential.</a:t>
            </a:r>
          </a:p>
          <a:p>
            <a:pPr marL="620713" marR="0" lvl="0" indent="-620713" algn="l" rtl="0">
              <a:lnSpc>
                <a:spcPct val="100000"/>
              </a:lnSpc>
              <a:spcBef>
                <a:spcPts val="500"/>
              </a:spcBef>
              <a:spcAft>
                <a:spcPts val="0"/>
              </a:spcAft>
              <a:buClr>
                <a:srgbClr val="FF9900"/>
              </a:buClr>
              <a:buSzPct val="100000"/>
              <a:buFont typeface="+mj-lt"/>
              <a:buAutoNum type="arabicPeriod" startAt="9"/>
            </a:pPr>
            <a:r>
              <a:rPr lang="en-US" sz="2400" b="0" i="0" u="none" strike="noStrike" cap="none" baseline="0" dirty="0">
                <a:solidFill>
                  <a:srgbClr val="000000"/>
                </a:solidFill>
                <a:latin typeface="Verdana"/>
                <a:ea typeface="Verdana"/>
                <a:cs typeface="Verdana"/>
                <a:sym typeface="Verdana"/>
              </a:rPr>
              <a:t>The best architectures, requirements and designs emerge from </a:t>
            </a:r>
            <a:r>
              <a:rPr lang="en-US" sz="2400" b="1" i="1" u="none" strike="noStrike" cap="none" baseline="0" dirty="0">
                <a:solidFill>
                  <a:srgbClr val="CC0000"/>
                </a:solidFill>
                <a:latin typeface="Verdana"/>
                <a:ea typeface="Verdana"/>
                <a:cs typeface="Verdana"/>
                <a:sym typeface="Verdana"/>
              </a:rPr>
              <a:t>self organizing teams</a:t>
            </a:r>
            <a:r>
              <a:rPr lang="en-US" sz="2400" b="0" i="0" u="none" strike="noStrike" cap="none" baseline="0" dirty="0">
                <a:solidFill>
                  <a:srgbClr val="000000"/>
                </a:solidFill>
                <a:latin typeface="Verdana"/>
                <a:ea typeface="Verdana"/>
                <a:cs typeface="Verdana"/>
                <a:sym typeface="Verdana"/>
              </a:rPr>
              <a:t>.</a:t>
            </a:r>
          </a:p>
          <a:p>
            <a:pPr marL="620713" marR="0" lvl="0" indent="-620713" algn="l" rtl="0">
              <a:lnSpc>
                <a:spcPct val="100000"/>
              </a:lnSpc>
              <a:spcBef>
                <a:spcPts val="500"/>
              </a:spcBef>
              <a:spcAft>
                <a:spcPts val="0"/>
              </a:spcAft>
              <a:buClr>
                <a:srgbClr val="FF9900"/>
              </a:buClr>
              <a:buSzPct val="100000"/>
              <a:buFont typeface="+mj-lt"/>
              <a:buAutoNum type="arabicPeriod" startAt="9"/>
            </a:pPr>
            <a:r>
              <a:rPr lang="en-US" sz="2400" b="0" i="0" u="none" strike="noStrike" cap="none" baseline="0" dirty="0">
                <a:solidFill>
                  <a:srgbClr val="000000"/>
                </a:solidFill>
                <a:latin typeface="Verdana"/>
                <a:ea typeface="Verdana"/>
                <a:cs typeface="Verdana"/>
                <a:sym typeface="Verdana"/>
              </a:rPr>
              <a:t>At regular intervals, the </a:t>
            </a:r>
            <a:r>
              <a:rPr lang="en-US" sz="2400" b="1" i="1" u="none" strike="noStrike" cap="none" baseline="0" dirty="0">
                <a:solidFill>
                  <a:srgbClr val="CC0000"/>
                </a:solidFill>
                <a:latin typeface="Verdana"/>
                <a:ea typeface="Verdana"/>
                <a:cs typeface="Verdana"/>
                <a:sym typeface="Verdana"/>
              </a:rPr>
              <a:t>team reflects</a:t>
            </a:r>
            <a:r>
              <a:rPr lang="en-US" sz="2400" b="0" i="0" u="none" strike="noStrike" cap="none" baseline="0" dirty="0">
                <a:solidFill>
                  <a:srgbClr val="000000"/>
                </a:solidFill>
                <a:latin typeface="Verdana"/>
                <a:ea typeface="Verdana"/>
                <a:cs typeface="Verdana"/>
                <a:sym typeface="Verdana"/>
              </a:rPr>
              <a:t> on how to become more effective, then tunes and adjusts it’s behavior accordingly.</a:t>
            </a:r>
          </a:p>
        </p:txBody>
      </p:sp>
      <p:sp>
        <p:nvSpPr>
          <p:cNvPr id="223" name="Shape 22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0" i="0" u="none" strike="noStrike" cap="none" baseline="0">
                <a:solidFill>
                  <a:srgbClr val="000000"/>
                </a:solidFill>
                <a:latin typeface="Verdana"/>
                <a:ea typeface="Verdana"/>
                <a:cs typeface="Verdana"/>
                <a:sym typeface="Verdana"/>
              </a:rPr>
              <a:t>The 12 agile principles </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Shape 229"/>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165100" algn="l" rtl="0">
              <a:lnSpc>
                <a:spcPct val="100000"/>
              </a:lnSpc>
              <a:spcBef>
                <a:spcPts val="0"/>
              </a:spcBef>
              <a:spcAft>
                <a:spcPts val="0"/>
              </a:spcAft>
              <a:buClr>
                <a:srgbClr val="CC0000"/>
              </a:buClr>
              <a:buFont typeface="Noto Symbol"/>
              <a:buNone/>
            </a:pPr>
            <a:endParaRPr sz="2600" b="0" i="0" u="none" strike="noStrike" cap="none" baseline="0">
              <a:solidFill>
                <a:srgbClr val="000000"/>
              </a:solidFill>
              <a:latin typeface="Verdana"/>
              <a:ea typeface="Verdana"/>
              <a:cs typeface="Verdana"/>
              <a:sym typeface="Verdana"/>
            </a:endParaRPr>
          </a:p>
          <a:p>
            <a:pPr marL="0" marR="0" lvl="0" indent="0" algn="l" rtl="0">
              <a:lnSpc>
                <a:spcPct val="100000"/>
              </a:lnSpc>
              <a:spcBef>
                <a:spcPts val="500"/>
              </a:spcBef>
              <a:spcAft>
                <a:spcPts val="0"/>
              </a:spcAft>
              <a:buClr>
                <a:srgbClr val="000000"/>
              </a:buClr>
              <a:buSzPct val="25000"/>
              <a:buFont typeface="Verdana"/>
              <a:buNone/>
            </a:pPr>
            <a:r>
              <a:rPr lang="en-US" sz="2400" b="0" i="0" u="none" strike="noStrike" cap="none" baseline="0">
                <a:solidFill>
                  <a:srgbClr val="000000"/>
                </a:solidFill>
                <a:latin typeface="Verdana"/>
                <a:ea typeface="Verdana"/>
                <a:cs typeface="Verdana"/>
                <a:sym typeface="Verdana"/>
              </a:rPr>
              <a:t>Agile methods (including SCRUM) are </a:t>
            </a:r>
            <a:r>
              <a:rPr lang="en-US" sz="2400" b="1" i="0" u="none" strike="noStrike" cap="none" baseline="0">
                <a:solidFill>
                  <a:srgbClr val="CC0000"/>
                </a:solidFill>
                <a:latin typeface="Verdana"/>
                <a:ea typeface="Verdana"/>
                <a:cs typeface="Verdana"/>
                <a:sym typeface="Verdana"/>
              </a:rPr>
              <a:t>value/principle based</a:t>
            </a:r>
            <a:r>
              <a:rPr lang="en-US" sz="2400" b="0" i="0" u="none" strike="noStrike" cap="none" baseline="0">
                <a:solidFill>
                  <a:srgbClr val="000000"/>
                </a:solidFill>
                <a:latin typeface="Verdana"/>
                <a:ea typeface="Verdana"/>
                <a:cs typeface="Verdana"/>
                <a:sym typeface="Verdana"/>
              </a:rPr>
              <a:t>, </a:t>
            </a:r>
          </a:p>
          <a:p>
            <a:pPr marL="0" marR="0" lvl="0" indent="0" algn="l" rtl="0">
              <a:lnSpc>
                <a:spcPct val="100000"/>
              </a:lnSpc>
              <a:spcBef>
                <a:spcPts val="1500"/>
              </a:spcBef>
              <a:spcAft>
                <a:spcPts val="0"/>
              </a:spcAft>
              <a:buClr>
                <a:srgbClr val="000000"/>
              </a:buClr>
              <a:buSzPct val="25000"/>
              <a:buFont typeface="Verdana"/>
              <a:buNone/>
            </a:pPr>
            <a:r>
              <a:rPr lang="en-US" sz="2400" b="0" i="0" u="none" strike="noStrike" cap="none" baseline="0">
                <a:solidFill>
                  <a:srgbClr val="000000"/>
                </a:solidFill>
                <a:latin typeface="Verdana"/>
                <a:ea typeface="Verdana"/>
                <a:cs typeface="Verdana"/>
                <a:sym typeface="Verdana"/>
              </a:rPr>
              <a:t>rather than rule-based</a:t>
            </a:r>
            <a:r>
              <a:rPr lang="en-US" sz="6400" b="0" i="0" u="none" strike="noStrike" cap="none" baseline="0">
                <a:solidFill>
                  <a:srgbClr val="000000"/>
                </a:solidFill>
                <a:latin typeface="Verdana"/>
                <a:ea typeface="Verdana"/>
                <a:cs typeface="Verdana"/>
                <a:sym typeface="Verdana"/>
              </a:rPr>
              <a:t> </a:t>
            </a:r>
          </a:p>
        </p:txBody>
      </p:sp>
      <p:pic>
        <p:nvPicPr>
          <p:cNvPr id="230" name="Shape 230"/>
          <p:cNvPicPr preferRelativeResize="0"/>
          <p:nvPr/>
        </p:nvPicPr>
        <p:blipFill rotWithShape="1">
          <a:blip r:embed="rId4">
            <a:alphaModFix/>
          </a:blip>
          <a:srcRect/>
          <a:stretch/>
        </p:blipFill>
        <p:spPr>
          <a:xfrm>
            <a:off x="6713645" y="2805194"/>
            <a:ext cx="1624444" cy="171931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Exercise </a:t>
            </a:r>
            <a:r>
              <a:rPr lang="en-US" sz="3800" b="0" i="0" u="none" strike="noStrike" cap="none" baseline="0" dirty="0" smtClean="0">
                <a:solidFill>
                  <a:srgbClr val="000000"/>
                </a:solidFill>
                <a:latin typeface="Verdana"/>
                <a:ea typeface="Verdana"/>
                <a:cs typeface="Verdana"/>
                <a:sym typeface="Verdana"/>
              </a:rPr>
              <a:t>-2</a:t>
            </a:r>
            <a:endParaRPr lang="en-US" sz="3800" b="0" i="0" u="none" strike="noStrike" cap="none" baseline="0" dirty="0">
              <a:solidFill>
                <a:srgbClr val="000000"/>
              </a:solidFill>
              <a:latin typeface="Verdana"/>
              <a:ea typeface="Verdana"/>
              <a:cs typeface="Verdana"/>
              <a:sym typeface="Verdana"/>
            </a:endParaRPr>
          </a:p>
        </p:txBody>
      </p:sp>
      <p:sp>
        <p:nvSpPr>
          <p:cNvPr id="2" name="Content Placeholder 1"/>
          <p:cNvSpPr>
            <a:spLocks noGrp="1"/>
          </p:cNvSpPr>
          <p:nvPr>
            <p:ph sz="quarter" idx="10"/>
          </p:nvPr>
        </p:nvSpPr>
        <p:spPr/>
        <p:txBody>
          <a:bodyPr/>
          <a:lstStyle/>
          <a:p>
            <a:pPr marL="457200" lvl="0" indent="-457200">
              <a:lnSpc>
                <a:spcPct val="90000"/>
              </a:lnSpc>
              <a:buClr>
                <a:srgbClr val="CC0000"/>
              </a:buClr>
              <a:buSzPct val="100000"/>
              <a:buFont typeface="Arial" panose="020B0604020202020204" pitchFamily="34" charset="0"/>
              <a:buChar char="•"/>
            </a:pPr>
            <a:r>
              <a:rPr lang="en-US" sz="3600" dirty="0">
                <a:latin typeface="Verdana"/>
                <a:ea typeface="Verdana"/>
                <a:cs typeface="Verdana"/>
                <a:sym typeface="Verdana"/>
              </a:rPr>
              <a:t>Break into teams, and develop a team charter based on the agile principles and values </a:t>
            </a:r>
          </a:p>
          <a:p>
            <a:pPr marL="457200" lvl="0" indent="-457200">
              <a:lnSpc>
                <a:spcPct val="90000"/>
              </a:lnSpc>
              <a:spcBef>
                <a:spcPts val="700"/>
              </a:spcBef>
              <a:buClr>
                <a:srgbClr val="CC0000"/>
              </a:buClr>
              <a:buSzPct val="100000"/>
              <a:buFont typeface="Arial" panose="020B0604020202020204" pitchFamily="34" charset="0"/>
              <a:buChar char="•"/>
            </a:pPr>
            <a:r>
              <a:rPr lang="en-US" sz="3600" dirty="0">
                <a:latin typeface="Verdana"/>
                <a:ea typeface="Verdana"/>
                <a:cs typeface="Verdana"/>
                <a:sym typeface="Verdana"/>
              </a:rPr>
              <a:t>Should be documented on an A4 sized document </a:t>
            </a:r>
          </a:p>
          <a:p>
            <a:pPr marL="457200" lvl="0" indent="-457200">
              <a:lnSpc>
                <a:spcPct val="90000"/>
              </a:lnSpc>
              <a:spcBef>
                <a:spcPts val="700"/>
              </a:spcBef>
              <a:buClr>
                <a:srgbClr val="CC0000"/>
              </a:buClr>
              <a:buSzPct val="100000"/>
              <a:buFont typeface="Arial" panose="020B0604020202020204" pitchFamily="34" charset="0"/>
              <a:buChar char="•"/>
            </a:pPr>
            <a:r>
              <a:rPr lang="en-US" sz="3600" dirty="0">
                <a:latin typeface="Verdana"/>
                <a:ea typeface="Verdana"/>
                <a:cs typeface="Verdana"/>
                <a:sym typeface="Verdana"/>
              </a:rPr>
              <a:t>Should reflect the agile principles and values </a:t>
            </a:r>
          </a:p>
          <a:p>
            <a:pPr marL="457200" lvl="0" indent="-457200">
              <a:lnSpc>
                <a:spcPct val="90000"/>
              </a:lnSpc>
              <a:spcBef>
                <a:spcPts val="700"/>
              </a:spcBef>
              <a:buClr>
                <a:srgbClr val="CC0000"/>
              </a:buClr>
              <a:buSzPct val="100000"/>
              <a:buFont typeface="Arial" panose="020B0604020202020204" pitchFamily="34" charset="0"/>
              <a:buChar char="•"/>
            </a:pPr>
            <a:r>
              <a:rPr lang="en-US" sz="3600" dirty="0">
                <a:latin typeface="Verdana"/>
                <a:ea typeface="Verdana"/>
                <a:cs typeface="Verdana"/>
                <a:sym typeface="Verdana"/>
              </a:rPr>
              <a:t>All the team members should sign on </a:t>
            </a:r>
            <a:r>
              <a:rPr lang="en-US" sz="3600" dirty="0" smtClean="0">
                <a:latin typeface="Verdana"/>
                <a:ea typeface="Verdana"/>
                <a:cs typeface="Verdana"/>
                <a:sym typeface="Verdana"/>
              </a:rPr>
              <a:t>it</a:t>
            </a:r>
            <a:endParaRPr lang="en-US" sz="3600" dirty="0">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40"/>
        <p:cNvGrpSpPr/>
        <p:nvPr/>
      </p:nvGrpSpPr>
      <p:grpSpPr>
        <a:xfrm>
          <a:off x="0" y="0"/>
          <a:ext cx="0" cy="0"/>
          <a:chOff x="0" y="0"/>
          <a:chExt cx="0" cy="0"/>
        </a:xfrm>
      </p:grpSpPr>
      <p:sp>
        <p:nvSpPr>
          <p:cNvPr id="242" name="Shape 242"/>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Founded on </a:t>
            </a:r>
            <a:r>
              <a:rPr lang="en-US" sz="3000" b="0" i="0" u="none" strike="noStrike" cap="none" baseline="0" dirty="0" smtClean="0">
                <a:solidFill>
                  <a:srgbClr val="000000"/>
                </a:solidFill>
                <a:latin typeface="Verdana"/>
                <a:ea typeface="Verdana"/>
                <a:cs typeface="Verdana"/>
                <a:sym typeface="Verdana"/>
              </a:rPr>
              <a:t>empiricism</a:t>
            </a:r>
            <a:endParaRPr lang="en-US" sz="3000" b="0" i="0" u="none" strike="noStrike" cap="none" baseline="0" dirty="0" smtClean="0">
              <a:solidFill>
                <a:srgbClr val="000000"/>
              </a:solidFill>
              <a:latin typeface="Verdana"/>
              <a:ea typeface="Verdana"/>
              <a:cs typeface="Verdana"/>
              <a:sym typeface="Verdana"/>
            </a:endParaRP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Knowledge </a:t>
            </a:r>
            <a:r>
              <a:rPr lang="en-US" sz="3000" b="0" i="0" u="none" strike="noStrike" cap="none" baseline="0" dirty="0">
                <a:solidFill>
                  <a:srgbClr val="000000"/>
                </a:solidFill>
                <a:latin typeface="Verdana"/>
                <a:ea typeface="Verdana"/>
                <a:cs typeface="Verdana"/>
                <a:sym typeface="Verdana"/>
              </a:rPr>
              <a:t>comes from experience</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Making decisions based on what is known</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Iterative incremental approach</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Risk </a:t>
            </a:r>
            <a:r>
              <a:rPr lang="en-US" sz="3000" b="0" i="0" u="none" strike="noStrike" cap="none" baseline="0" dirty="0">
                <a:solidFill>
                  <a:srgbClr val="000000"/>
                </a:solidFill>
                <a:latin typeface="Verdana"/>
                <a:ea typeface="Verdana"/>
                <a:cs typeface="Verdana"/>
                <a:sym typeface="Verdana"/>
              </a:rPr>
              <a:t>control</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Transparency</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Adaptation  </a:t>
            </a:r>
            <a:endParaRPr lang="en-US" sz="3000" b="0" i="0" u="none" strike="noStrike" cap="none" baseline="0" dirty="0">
              <a:solidFill>
                <a:srgbClr val="000000"/>
              </a:solidFill>
              <a:latin typeface="Verdana"/>
              <a:ea typeface="Verdana"/>
              <a:cs typeface="Verdana"/>
              <a:sym typeface="Verdana"/>
            </a:endParaRPr>
          </a:p>
        </p:txBody>
      </p:sp>
      <p:sp>
        <p:nvSpPr>
          <p:cNvPr id="241" name="Shape 24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theory</a:t>
            </a: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46"/>
        <p:cNvGrpSpPr/>
        <p:nvPr/>
      </p:nvGrpSpPr>
      <p:grpSpPr>
        <a:xfrm>
          <a:off x="0" y="0"/>
          <a:ext cx="0" cy="0"/>
          <a:chOff x="0" y="0"/>
          <a:chExt cx="0" cy="0"/>
        </a:xfrm>
      </p:grpSpPr>
      <p:sp>
        <p:nvSpPr>
          <p:cNvPr id="248" name="Shape 248"/>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158750" algn="l" rtl="0">
              <a:lnSpc>
                <a:spcPct val="100000"/>
              </a:lnSpc>
              <a:spcBef>
                <a:spcPts val="0"/>
              </a:spcBef>
              <a:spcAft>
                <a:spcPts val="0"/>
              </a:spcAft>
              <a:buClr>
                <a:srgbClr val="CC0000"/>
              </a:buClr>
              <a:buFont typeface="Noto Symbol"/>
              <a:buNone/>
            </a:pPr>
            <a:endParaRPr sz="2500" b="0" i="0" u="none" strike="noStrike" cap="none" baseline="0" dirty="0">
              <a:solidFill>
                <a:srgbClr val="000000"/>
              </a:solidFill>
              <a:latin typeface="Verdana"/>
              <a:ea typeface="Verdana"/>
              <a:cs typeface="Verdana"/>
              <a:sym typeface="Verdana"/>
            </a:endParaRPr>
          </a:p>
          <a:p>
            <a:pPr marR="0" lvl="0" algn="l" rtl="0">
              <a:lnSpc>
                <a:spcPct val="100000"/>
              </a:lnSpc>
              <a:spcBef>
                <a:spcPts val="900"/>
              </a:spcBef>
              <a:spcAft>
                <a:spcPts val="0"/>
              </a:spcAft>
              <a:buClr>
                <a:srgbClr val="CC0000"/>
              </a:buClr>
              <a:buSzPct val="132000"/>
            </a:pPr>
            <a:r>
              <a:rPr lang="en-US" sz="2500" b="0" i="0" u="none" strike="noStrike" cap="none" baseline="0" dirty="0">
                <a:solidFill>
                  <a:srgbClr val="000000"/>
                </a:solidFill>
                <a:latin typeface="Verdana"/>
                <a:ea typeface="Verdana"/>
                <a:cs typeface="Verdana"/>
                <a:sym typeface="Verdana"/>
              </a:rPr>
              <a:t>SCRUM is a </a:t>
            </a:r>
            <a:r>
              <a:rPr lang="en-US" sz="3300" b="1" i="0" u="none" strike="noStrike" cap="none" baseline="0" dirty="0">
                <a:solidFill>
                  <a:srgbClr val="CC0000"/>
                </a:solidFill>
                <a:latin typeface="Verdana"/>
                <a:ea typeface="Verdana"/>
                <a:cs typeface="Verdana"/>
                <a:sym typeface="Verdana"/>
              </a:rPr>
              <a:t>framework</a:t>
            </a:r>
            <a:r>
              <a:rPr lang="en-US" sz="2500" b="0" i="0" u="none" strike="noStrike" cap="none" baseline="0" dirty="0">
                <a:solidFill>
                  <a:srgbClr val="000000"/>
                </a:solidFill>
                <a:latin typeface="Verdana"/>
                <a:ea typeface="Verdana"/>
                <a:cs typeface="Verdana"/>
                <a:sym typeface="Verdana"/>
              </a:rPr>
              <a:t> NOT a methodology </a:t>
            </a:r>
          </a:p>
          <a:p>
            <a:pPr marL="0" marR="0" lvl="0" indent="158750" algn="l" rtl="0">
              <a:lnSpc>
                <a:spcPct val="100000"/>
              </a:lnSpc>
              <a:spcBef>
                <a:spcPts val="700"/>
              </a:spcBef>
              <a:spcAft>
                <a:spcPts val="0"/>
              </a:spcAft>
              <a:buClr>
                <a:srgbClr val="CC0000"/>
              </a:buClr>
              <a:buFont typeface="Noto Symbol"/>
              <a:buNone/>
            </a:pPr>
            <a:endParaRPr sz="2500" b="0" i="0" u="none" strike="noStrike" cap="none" baseline="0" dirty="0">
              <a:solidFill>
                <a:srgbClr val="000000"/>
              </a:solidFill>
              <a:latin typeface="Verdana"/>
              <a:ea typeface="Verdana"/>
              <a:cs typeface="Verdana"/>
              <a:sym typeface="Verdana"/>
            </a:endParaRPr>
          </a:p>
          <a:p>
            <a:pPr marL="0" marR="0" lvl="0" indent="0" algn="l" rtl="0">
              <a:lnSpc>
                <a:spcPct val="100000"/>
              </a:lnSpc>
              <a:spcBef>
                <a:spcPts val="2800"/>
              </a:spcBef>
              <a:spcAft>
                <a:spcPts val="0"/>
              </a:spcAft>
              <a:buClr>
                <a:srgbClr val="CC0000"/>
              </a:buClr>
              <a:buSzPct val="400000"/>
              <a:buFont typeface="Noto Symbol"/>
              <a:buChar char="●"/>
            </a:pPr>
            <a:r>
              <a:rPr lang="en-US" sz="2500" b="0" i="0" u="none" strike="noStrike" cap="none" baseline="0" dirty="0">
                <a:solidFill>
                  <a:srgbClr val="000000"/>
                </a:solidFill>
                <a:latin typeface="Verdana"/>
                <a:ea typeface="Verdana"/>
                <a:cs typeface="Verdana"/>
                <a:sym typeface="Verdana"/>
              </a:rPr>
              <a:t>SCRUM is not going to tell you exactly what to do…</a:t>
            </a:r>
            <a:r>
              <a:rPr lang="en-US" sz="10300" b="1" i="0" u="none" strike="noStrike" cap="none" baseline="0" dirty="0">
                <a:solidFill>
                  <a:srgbClr val="CC3300"/>
                </a:solidFill>
                <a:latin typeface="Verdana"/>
                <a:ea typeface="Verdana"/>
                <a:cs typeface="Verdana"/>
                <a:sym typeface="Verdana"/>
              </a:rPr>
              <a:t>         </a:t>
            </a:r>
          </a:p>
        </p:txBody>
      </p:sp>
      <p:sp>
        <p:nvSpPr>
          <p:cNvPr id="247" name="Shape 24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Methodology Vs Framework </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 XP it is also called “Iterations”</a:t>
            </a:r>
          </a:p>
          <a:p>
            <a:r>
              <a:rPr lang="en-US" sz="2400" dirty="0" smtClean="0"/>
              <a:t>Fixed duration for which team commits a potentially shippable product to Product Owner</a:t>
            </a:r>
          </a:p>
          <a:p>
            <a:r>
              <a:rPr lang="en-US" sz="2400" dirty="0" smtClean="0"/>
              <a:t>Product </a:t>
            </a:r>
            <a:r>
              <a:rPr lang="en-US" sz="2400" dirty="0"/>
              <a:t>is understood, designed, coded, tested and demo and delivered in a sprint.</a:t>
            </a:r>
          </a:p>
          <a:p>
            <a:r>
              <a:rPr lang="en-US" sz="2400" dirty="0" smtClean="0"/>
              <a:t>The duration can vary from 1-6 weeks depending on agile method chosen and project characters</a:t>
            </a:r>
          </a:p>
          <a:p>
            <a:r>
              <a:rPr lang="en-US" sz="2400" dirty="0" smtClean="0"/>
              <a:t>In Scrum ideal duration is 4 weeks.</a:t>
            </a:r>
          </a:p>
          <a:p>
            <a:r>
              <a:rPr lang="en-US" sz="2400" dirty="0" smtClean="0"/>
              <a:t>The duration is </a:t>
            </a:r>
            <a:r>
              <a:rPr lang="en-US" sz="2400" u="sng" dirty="0" smtClean="0"/>
              <a:t>NOT</a:t>
            </a:r>
            <a:r>
              <a:rPr lang="en-US" sz="2400" dirty="0" smtClean="0"/>
              <a:t> variable and it is decided at the start of project. What if it vary??</a:t>
            </a:r>
          </a:p>
          <a:p>
            <a:r>
              <a:rPr lang="en-US" sz="2400" dirty="0" smtClean="0"/>
              <a:t>If work committed cannot be done in a sprint work duration cannot be extended but work is moved into next sprint </a:t>
            </a:r>
          </a:p>
          <a:p>
            <a:r>
              <a:rPr lang="en-US" sz="2400" dirty="0" smtClean="0"/>
              <a:t>No extra time for testing and bug fixing</a:t>
            </a:r>
            <a:endParaRPr lang="en-US" sz="2400" dirty="0"/>
          </a:p>
        </p:txBody>
      </p:sp>
      <p:sp>
        <p:nvSpPr>
          <p:cNvPr id="3" name="Title 2"/>
          <p:cNvSpPr>
            <a:spLocks noGrp="1"/>
          </p:cNvSpPr>
          <p:nvPr>
            <p:ph type="title"/>
          </p:nvPr>
        </p:nvSpPr>
        <p:spPr/>
        <p:txBody>
          <a:bodyPr/>
          <a:lstStyle/>
          <a:p>
            <a:r>
              <a:rPr lang="en-US" dirty="0" smtClean="0"/>
              <a:t>Sprint</a:t>
            </a:r>
            <a:endParaRPr lang="en-US" dirty="0"/>
          </a:p>
        </p:txBody>
      </p:sp>
    </p:spTree>
    <p:extLst>
      <p:ext uri="{BB962C8B-B14F-4D97-AF65-F5344CB8AC3E}">
        <p14:creationId xmlns:p14="http://schemas.microsoft.com/office/powerpoint/2010/main" val="319137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4"/>
        <p:cNvGrpSpPr/>
        <p:nvPr/>
      </p:nvGrpSpPr>
      <p:grpSpPr>
        <a:xfrm>
          <a:off x="0" y="0"/>
          <a:ext cx="0" cy="0"/>
          <a:chOff x="0" y="0"/>
          <a:chExt cx="0" cy="0"/>
        </a:xfrm>
      </p:grpSpPr>
      <p:sp>
        <p:nvSpPr>
          <p:cNvPr id="96" name="Shape 96"/>
          <p:cNvSpPr txBox="1">
            <a:spLocks noGrp="1"/>
          </p:cNvSpPr>
          <p:nvPr>
            <p:ph sz="quarter" idx="10"/>
          </p:nvPr>
        </p:nvSpPr>
        <p:spPr>
          <a:prstGeom prst="rect">
            <a:avLst/>
          </a:prstGeom>
          <a:noFill/>
          <a:ln>
            <a:noFill/>
          </a:ln>
        </p:spPr>
        <p:txBody>
          <a:bodyPr lIns="50800" tIns="50800" rIns="50800" bIns="50800" anchor="t" anchorCtr="0">
            <a:noAutofit/>
          </a:bodyPr>
          <a:lstStyle/>
          <a:p>
            <a:pPr marL="285750" marR="0" lvl="0" indent="-285750" algn="l" rtl="0">
              <a:lnSpc>
                <a:spcPct val="80000"/>
              </a:lnSpc>
              <a:spcBef>
                <a:spcPts val="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Zerone</a:t>
            </a:r>
            <a:r>
              <a:rPr lang="en-US" b="0" i="0" u="none" strike="noStrike" cap="none" baseline="0" dirty="0">
                <a:solidFill>
                  <a:srgbClr val="000000"/>
                </a:solidFill>
                <a:latin typeface="Verdana"/>
                <a:ea typeface="Verdana"/>
                <a:cs typeface="Verdana"/>
                <a:sym typeface="Verdana"/>
              </a:rPr>
              <a:t> consulting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IBS</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Assyst</a:t>
            </a:r>
            <a:r>
              <a:rPr lang="en-US" b="0" i="0" u="none" strike="noStrike" cap="none" baseline="0" dirty="0">
                <a:solidFill>
                  <a:srgbClr val="000000"/>
                </a:solidFill>
                <a:latin typeface="Verdana"/>
                <a:ea typeface="Verdana"/>
                <a:cs typeface="Verdana"/>
                <a:sym typeface="Verdana"/>
              </a:rPr>
              <a:t> International</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Accenture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Oracle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HP</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LG</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Amdocs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Sasken</a:t>
            </a:r>
            <a:endParaRPr lang="en-US" b="0" i="0" u="none" strike="noStrike" cap="none" baseline="0" dirty="0">
              <a:solidFill>
                <a:srgbClr val="000000"/>
              </a:solidFill>
              <a:latin typeface="Verdana"/>
              <a:ea typeface="Verdana"/>
              <a:cs typeface="Verdana"/>
              <a:sym typeface="Verdana"/>
            </a:endParaRP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Zylog</a:t>
            </a:r>
            <a:endParaRPr lang="en-US" b="0" i="0" u="none" strike="noStrike" cap="none" baseline="0" dirty="0">
              <a:solidFill>
                <a:srgbClr val="000000"/>
              </a:solidFill>
              <a:latin typeface="Verdana"/>
              <a:ea typeface="Verdana"/>
              <a:cs typeface="Verdana"/>
              <a:sym typeface="Verdana"/>
            </a:endParaRP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Torry</a:t>
            </a:r>
            <a:r>
              <a:rPr lang="en-US" b="0" i="0" u="none" strike="noStrike" cap="none" baseline="0" dirty="0">
                <a:solidFill>
                  <a:srgbClr val="000000"/>
                </a:solidFill>
                <a:latin typeface="Verdana"/>
                <a:ea typeface="Verdana"/>
                <a:cs typeface="Verdana"/>
                <a:sym typeface="Verdana"/>
              </a:rPr>
              <a:t> Harris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Birla soft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Think3</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Tesco</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National Bank of Dubai</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Tyco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a:solidFill>
                  <a:srgbClr val="000000"/>
                </a:solidFill>
                <a:latin typeface="Verdana"/>
                <a:ea typeface="Verdana"/>
                <a:cs typeface="Verdana"/>
                <a:sym typeface="Verdana"/>
              </a:rPr>
              <a:t>iSOFT</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b="0" i="0" u="none" strike="noStrike" cap="none" baseline="0" dirty="0" err="1">
                <a:solidFill>
                  <a:srgbClr val="000000"/>
                </a:solidFill>
                <a:latin typeface="Verdana"/>
                <a:ea typeface="Verdana"/>
                <a:cs typeface="Verdana"/>
                <a:sym typeface="Verdana"/>
              </a:rPr>
              <a:t>Infotech</a:t>
            </a:r>
            <a:r>
              <a:rPr lang="en-US" b="0" i="0" u="none" strike="noStrike" cap="none" baseline="0" dirty="0">
                <a:solidFill>
                  <a:srgbClr val="000000"/>
                </a:solidFill>
                <a:latin typeface="Verdana"/>
                <a:ea typeface="Verdana"/>
                <a:cs typeface="Verdana"/>
                <a:sym typeface="Verdana"/>
              </a:rPr>
              <a:t> </a:t>
            </a:r>
          </a:p>
        </p:txBody>
      </p:sp>
      <p:sp>
        <p:nvSpPr>
          <p:cNvPr id="95" name="Shape 9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We love our clients… </a:t>
            </a:r>
          </a:p>
        </p:txBody>
      </p:sp>
      <p:sp>
        <p:nvSpPr>
          <p:cNvPr id="97" name="Shape 97"/>
          <p:cNvSpPr/>
          <p:nvPr/>
        </p:nvSpPr>
        <p:spPr>
          <a:xfrm>
            <a:off x="4710113" y="1023774"/>
            <a:ext cx="3924300" cy="5129053"/>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285750" marR="0" lvl="0" indent="-285750" algn="l" rtl="0">
              <a:lnSpc>
                <a:spcPct val="80000"/>
              </a:lnSpc>
              <a:spcBef>
                <a:spcPts val="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Impiger</a:t>
            </a:r>
            <a:r>
              <a:rPr lang="en-US" sz="1800" b="0" i="0" u="none" strike="noStrike" cap="none" baseline="0" dirty="0">
                <a:solidFill>
                  <a:srgbClr val="000000"/>
                </a:solidFill>
                <a:latin typeface="Verdana"/>
                <a:ea typeface="Verdana"/>
                <a:cs typeface="Verdana"/>
                <a:sym typeface="Verdana"/>
              </a:rPr>
              <a:t> tech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KPMG</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ARS software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Razor gator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Volvo</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Damac</a:t>
            </a:r>
            <a:endParaRPr lang="en-US" sz="1800" b="0" i="0" u="none" strike="noStrike" cap="none" baseline="0" dirty="0">
              <a:solidFill>
                <a:srgbClr val="000000"/>
              </a:solidFill>
              <a:latin typeface="Verdana"/>
              <a:ea typeface="Verdana"/>
              <a:cs typeface="Verdana"/>
              <a:sym typeface="Verdana"/>
            </a:endParaRP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SRIT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Everett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Capco</a:t>
            </a:r>
            <a:endParaRPr lang="en-US" sz="1800" b="0" i="0" u="none" strike="noStrike" cap="none" baseline="0" dirty="0">
              <a:solidFill>
                <a:srgbClr val="000000"/>
              </a:solidFill>
              <a:latin typeface="Verdana"/>
              <a:ea typeface="Verdana"/>
              <a:cs typeface="Verdana"/>
              <a:sym typeface="Verdana"/>
            </a:endParaRP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Societe</a:t>
            </a:r>
            <a:r>
              <a:rPr lang="en-US" sz="1800" b="0" i="0" u="none" strike="noStrike" cap="none" baseline="0" dirty="0">
                <a:solidFill>
                  <a:srgbClr val="000000"/>
                </a:solidFill>
                <a:latin typeface="Verdana"/>
                <a:ea typeface="Verdana"/>
                <a:cs typeface="Verdana"/>
                <a:sym typeface="Verdana"/>
              </a:rPr>
              <a:t> General</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Aztec</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Broadcom</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Blues Star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Tejus</a:t>
            </a:r>
            <a:r>
              <a:rPr lang="en-US" sz="1800" b="0" i="0" u="none" strike="noStrike" cap="none" baseline="0" dirty="0">
                <a:solidFill>
                  <a:srgbClr val="000000"/>
                </a:solidFill>
                <a:latin typeface="Verdana"/>
                <a:ea typeface="Verdana"/>
                <a:cs typeface="Verdana"/>
                <a:sym typeface="Verdana"/>
              </a:rPr>
              <a:t> Networks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Vmoksha</a:t>
            </a:r>
            <a:endParaRPr lang="en-US" sz="1800" b="0" i="0" u="none" strike="noStrike" cap="none" baseline="0" dirty="0">
              <a:solidFill>
                <a:srgbClr val="000000"/>
              </a:solidFill>
              <a:latin typeface="Verdana"/>
              <a:ea typeface="Verdana"/>
              <a:cs typeface="Verdana"/>
              <a:sym typeface="Verdana"/>
            </a:endParaRP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Tejari</a:t>
            </a:r>
            <a:r>
              <a:rPr lang="en-US" sz="1800" b="0" i="0" u="none" strike="noStrike" cap="none" baseline="0" dirty="0">
                <a:solidFill>
                  <a:srgbClr val="000000"/>
                </a:solidFill>
                <a:latin typeface="Verdana"/>
                <a:ea typeface="Verdana"/>
                <a:cs typeface="Verdana"/>
                <a:sym typeface="Verdana"/>
              </a:rPr>
              <a:t> </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smtClean="0">
                <a:solidFill>
                  <a:srgbClr val="000000"/>
                </a:solidFill>
                <a:latin typeface="Verdana"/>
                <a:ea typeface="Verdana"/>
                <a:cs typeface="Verdana"/>
                <a:sym typeface="Verdana"/>
              </a:rPr>
              <a:t>Lucent    </a:t>
            </a:r>
            <a:r>
              <a:rPr lang="en-US" sz="1800" b="0" i="0" u="none" strike="noStrike" cap="none" baseline="0" dirty="0">
                <a:solidFill>
                  <a:srgbClr val="000000"/>
                </a:solidFill>
                <a:latin typeface="Verdana"/>
                <a:ea typeface="Verdana"/>
                <a:cs typeface="Verdana"/>
                <a:sym typeface="Verdana"/>
              </a:rPr>
              <a:t>etc…etc….</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a:solidFill>
                  <a:srgbClr val="000000"/>
                </a:solidFill>
                <a:latin typeface="Verdana"/>
                <a:ea typeface="Verdana"/>
                <a:cs typeface="Verdana"/>
                <a:sym typeface="Verdana"/>
              </a:rPr>
              <a:t>Cognizant</a:t>
            </a:r>
          </a:p>
          <a:p>
            <a:pPr marL="285750" marR="0" lvl="0" indent="-285750" algn="l" rtl="0">
              <a:lnSpc>
                <a:spcPct val="80000"/>
              </a:lnSpc>
              <a:spcBef>
                <a:spcPts val="300"/>
              </a:spcBef>
              <a:spcAft>
                <a:spcPts val="0"/>
              </a:spcAft>
              <a:buClr>
                <a:srgbClr val="CC0000"/>
              </a:buClr>
              <a:buSzPct val="100000"/>
              <a:buFont typeface="Arial" panose="020B0604020202020204" pitchFamily="34" charset="0"/>
              <a:buChar char="•"/>
            </a:pPr>
            <a:r>
              <a:rPr lang="en-US" sz="1800" b="0" i="0" u="none" strike="noStrike" cap="none" baseline="0" dirty="0" err="1">
                <a:solidFill>
                  <a:srgbClr val="000000"/>
                </a:solidFill>
                <a:latin typeface="Verdana"/>
                <a:ea typeface="Verdana"/>
                <a:cs typeface="Verdana"/>
                <a:sym typeface="Verdana"/>
              </a:rPr>
              <a:t>Genpact</a:t>
            </a:r>
            <a:endParaRPr lang="en-US" sz="1800" b="0" i="0" u="none" strike="noStrike" cap="none" baseline="0" dirty="0">
              <a:solidFill>
                <a:srgbClr val="000000"/>
              </a:solidFill>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4766" y="2481944"/>
            <a:ext cx="7942217" cy="2524009"/>
          </a:xfrm>
        </p:spPr>
        <p:txBody>
          <a:bodyPr/>
          <a:lstStyle/>
          <a:p>
            <a:r>
              <a:rPr lang="en-US" dirty="0" smtClean="0"/>
              <a:t>Lets Start Sprints</a:t>
            </a:r>
            <a:br>
              <a:rPr lang="en-US" dirty="0" smtClean="0"/>
            </a:br>
            <a:endParaRPr lang="en-US" dirty="0"/>
          </a:p>
        </p:txBody>
      </p:sp>
    </p:spTree>
    <p:extLst>
      <p:ext uri="{BB962C8B-B14F-4D97-AF65-F5344CB8AC3E}">
        <p14:creationId xmlns:p14="http://schemas.microsoft.com/office/powerpoint/2010/main" val="3715352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65"/>
        <p:cNvGrpSpPr/>
        <p:nvPr/>
      </p:nvGrpSpPr>
      <p:grpSpPr>
        <a:xfrm>
          <a:off x="0" y="0"/>
          <a:ext cx="0" cy="0"/>
          <a:chOff x="0" y="0"/>
          <a:chExt cx="0" cy="0"/>
        </a:xfrm>
      </p:grpSpPr>
      <p:sp>
        <p:nvSpPr>
          <p:cNvPr id="2" name="Title 1"/>
          <p:cNvSpPr>
            <a:spLocks noGrp="1"/>
          </p:cNvSpPr>
          <p:nvPr>
            <p:ph type="title"/>
          </p:nvPr>
        </p:nvSpPr>
        <p:spPr>
          <a:xfrm>
            <a:off x="590264" y="2636927"/>
            <a:ext cx="7942217" cy="2988958"/>
          </a:xfrm>
        </p:spPr>
        <p:txBody>
          <a:bodyPr/>
          <a:lstStyle/>
          <a:p>
            <a:pPr lvl="0" algn="l">
              <a:lnSpc>
                <a:spcPct val="80000"/>
              </a:lnSpc>
              <a:buClr>
                <a:srgbClr val="CC0000"/>
              </a:buClr>
              <a:buSzPct val="100000"/>
            </a:pPr>
            <a:r>
              <a:rPr lang="en-US" sz="4400" b="1" dirty="0">
                <a:solidFill>
                  <a:srgbClr val="000000"/>
                </a:solidFill>
                <a:latin typeface="Verdana"/>
                <a:ea typeface="Verdana"/>
                <a:cs typeface="Verdana"/>
                <a:sym typeface="Verdana"/>
              </a:rPr>
              <a:t>Sprint -1</a:t>
            </a:r>
            <a:r>
              <a:rPr lang="en-US" sz="4400" dirty="0">
                <a:solidFill>
                  <a:srgbClr val="000000"/>
                </a:solidFill>
                <a:latin typeface="Verdana"/>
                <a:ea typeface="Verdana"/>
                <a:cs typeface="Verdana"/>
                <a:sym typeface="Verdana"/>
              </a:rPr>
              <a:t> </a:t>
            </a:r>
            <a:r>
              <a:rPr lang="en-US" sz="4400" dirty="0" smtClean="0">
                <a:solidFill>
                  <a:srgbClr val="000000"/>
                </a:solidFill>
                <a:latin typeface="Verdana"/>
                <a:ea typeface="Verdana"/>
                <a:cs typeface="Verdana"/>
                <a:sym typeface="Verdana"/>
              </a:rPr>
              <a:t/>
            </a:r>
            <a:br>
              <a:rPr lang="en-US" sz="4400" dirty="0" smtClean="0">
                <a:solidFill>
                  <a:srgbClr val="000000"/>
                </a:solidFill>
                <a:latin typeface="Verdana"/>
                <a:ea typeface="Verdana"/>
                <a:cs typeface="Verdana"/>
                <a:sym typeface="Verdana"/>
              </a:rPr>
            </a:br>
            <a:r>
              <a:rPr lang="en-US" sz="4400" dirty="0">
                <a:solidFill>
                  <a:srgbClr val="000000"/>
                </a:solidFill>
                <a:latin typeface="Verdana"/>
                <a:ea typeface="Verdana"/>
                <a:cs typeface="Verdana"/>
                <a:sym typeface="Verdana"/>
              </a:rPr>
              <a:t/>
            </a:r>
            <a:br>
              <a:rPr lang="en-US" sz="4400" dirty="0">
                <a:solidFill>
                  <a:srgbClr val="000000"/>
                </a:solidFill>
                <a:latin typeface="Verdana"/>
                <a:ea typeface="Verdana"/>
                <a:cs typeface="Verdana"/>
                <a:sym typeface="Verdana"/>
              </a:rPr>
            </a:br>
            <a:r>
              <a:rPr lang="en-US" sz="4400" dirty="0" smtClean="0">
                <a:latin typeface="Verdana"/>
                <a:ea typeface="Verdana"/>
                <a:cs typeface="Verdana"/>
                <a:sym typeface="Verdana"/>
              </a:rPr>
              <a:t>- Scrum </a:t>
            </a:r>
            <a:r>
              <a:rPr lang="en-US" sz="4400" dirty="0">
                <a:latin typeface="Verdana"/>
                <a:ea typeface="Verdana"/>
                <a:cs typeface="Verdana"/>
                <a:sym typeface="Verdana"/>
              </a:rPr>
              <a:t>framework </a:t>
            </a:r>
            <a:br>
              <a:rPr lang="en-US" sz="4400" dirty="0">
                <a:latin typeface="Verdana"/>
                <a:ea typeface="Verdana"/>
                <a:cs typeface="Verdana"/>
                <a:sym typeface="Verdana"/>
              </a:rPr>
            </a:br>
            <a:r>
              <a:rPr lang="en-US" sz="4400" dirty="0" smtClean="0">
                <a:latin typeface="Verdana"/>
                <a:ea typeface="Verdana"/>
                <a:cs typeface="Verdana"/>
                <a:sym typeface="Verdana"/>
              </a:rPr>
              <a:t>- Product backlog</a:t>
            </a:r>
            <a:br>
              <a:rPr lang="en-US" sz="4400" dirty="0" smtClean="0">
                <a:latin typeface="Verdana"/>
                <a:ea typeface="Verdana"/>
                <a:cs typeface="Verdana"/>
                <a:sym typeface="Verdana"/>
              </a:rPr>
            </a:br>
            <a:r>
              <a:rPr lang="en-US" sz="4400" dirty="0" smtClean="0">
                <a:latin typeface="Verdana"/>
                <a:ea typeface="Verdana"/>
                <a:cs typeface="Verdana"/>
                <a:sym typeface="Verdana"/>
              </a:rPr>
              <a:t>- User </a:t>
            </a:r>
            <a:r>
              <a:rPr lang="en-US" sz="4400" dirty="0">
                <a:latin typeface="Verdana"/>
                <a:ea typeface="Verdana"/>
                <a:cs typeface="Verdana"/>
                <a:sym typeface="Verdana"/>
              </a:rPr>
              <a:t>stories  </a:t>
            </a:r>
            <a:endParaRPr lang="en-US" sz="4400" dirty="0"/>
          </a:p>
        </p:txBody>
      </p:sp>
      <p:pic>
        <p:nvPicPr>
          <p:cNvPr id="268" name="Shape 268"/>
          <p:cNvPicPr preferRelativeResize="0"/>
          <p:nvPr/>
        </p:nvPicPr>
        <p:blipFill rotWithShape="1">
          <a:blip r:embed="rId4">
            <a:alphaModFix/>
          </a:blip>
          <a:srcRect/>
          <a:stretch/>
        </p:blipFill>
        <p:spPr>
          <a:xfrm>
            <a:off x="6705600" y="0"/>
            <a:ext cx="2438400" cy="248194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4">
            <a:alphaModFix/>
          </a:blip>
          <a:srcRect/>
          <a:stretch/>
        </p:blipFill>
        <p:spPr>
          <a:xfrm>
            <a:off x="0" y="1800225"/>
            <a:ext cx="9144000" cy="4600574"/>
          </a:xfrm>
          <a:prstGeom prst="rect">
            <a:avLst/>
          </a:prstGeom>
          <a:noFill/>
          <a:ln>
            <a:noFill/>
          </a:ln>
        </p:spPr>
      </p:pic>
      <p:sp>
        <p:nvSpPr>
          <p:cNvPr id="274" name="Shape 27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Scrum framework </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78"/>
        <p:cNvGrpSpPr/>
        <p:nvPr/>
      </p:nvGrpSpPr>
      <p:grpSpPr>
        <a:xfrm>
          <a:off x="0" y="0"/>
          <a:ext cx="0" cy="0"/>
          <a:chOff x="0" y="0"/>
          <a:chExt cx="0" cy="0"/>
        </a:xfrm>
      </p:grpSpPr>
      <p:sp>
        <p:nvSpPr>
          <p:cNvPr id="280" name="Shape 280"/>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A wish list of features </a:t>
            </a:r>
            <a:r>
              <a:rPr lang="en-US" sz="3000" b="0" i="0" u="none" strike="noStrike" cap="none" baseline="0" dirty="0" smtClean="0">
                <a:solidFill>
                  <a:srgbClr val="000000"/>
                </a:solidFill>
                <a:latin typeface="Verdana"/>
                <a:ea typeface="Verdana"/>
                <a:cs typeface="Verdana"/>
                <a:sym typeface="Verdana"/>
              </a:rPr>
              <a:t>(user stories)</a:t>
            </a:r>
            <a:endParaRPr lang="en-US" sz="3000" b="0" i="0" u="none" strike="noStrike" cap="none" baseline="0" dirty="0">
              <a:solidFill>
                <a:srgbClr val="000000"/>
              </a:solidFill>
              <a:latin typeface="Verdana"/>
              <a:ea typeface="Verdana"/>
              <a:cs typeface="Verdana"/>
              <a:sym typeface="Verdana"/>
            </a:endParaRP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Continuously growing </a:t>
            </a:r>
            <a:r>
              <a:rPr lang="en-US" sz="3000" b="0" i="0" u="none" strike="noStrike" cap="none" baseline="0" dirty="0" smtClean="0">
                <a:solidFill>
                  <a:srgbClr val="000000"/>
                </a:solidFill>
                <a:latin typeface="Verdana"/>
                <a:ea typeface="Verdana"/>
                <a:cs typeface="Verdana"/>
                <a:sym typeface="Verdana"/>
              </a:rPr>
              <a:t>(product backlog</a:t>
            </a:r>
            <a:r>
              <a:rPr lang="en-US" sz="3000" b="0" i="0" u="none" strike="noStrike" cap="none" dirty="0" smtClean="0">
                <a:solidFill>
                  <a:srgbClr val="000000"/>
                </a:solidFill>
                <a:latin typeface="Verdana"/>
                <a:ea typeface="Verdana"/>
                <a:cs typeface="Verdana"/>
                <a:sym typeface="Verdana"/>
              </a:rPr>
              <a:t> grooming)</a:t>
            </a:r>
            <a:endParaRPr lang="en-US" sz="3000" b="0" i="0" u="none" strike="noStrike" cap="none" baseline="0" dirty="0">
              <a:solidFill>
                <a:srgbClr val="000000"/>
              </a:solidFill>
              <a:latin typeface="Verdana"/>
              <a:ea typeface="Verdana"/>
              <a:cs typeface="Verdana"/>
              <a:sym typeface="Verdana"/>
            </a:endParaRP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Owned by the product owner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Prioritized </a:t>
            </a:r>
            <a:r>
              <a:rPr lang="en-US" sz="3000" b="0" i="0" u="none" strike="noStrike" cap="none" baseline="0" dirty="0" smtClean="0">
                <a:solidFill>
                  <a:srgbClr val="000000"/>
                </a:solidFill>
                <a:latin typeface="Verdana"/>
                <a:ea typeface="Verdana"/>
                <a:cs typeface="Verdana"/>
                <a:sym typeface="Verdana"/>
              </a:rPr>
              <a:t>(based on risk</a:t>
            </a:r>
            <a:r>
              <a:rPr lang="en-US" sz="3000" b="0" i="0" u="none" strike="noStrike" cap="none" baseline="0" dirty="0">
                <a:solidFill>
                  <a:srgbClr val="000000"/>
                </a:solidFill>
                <a:latin typeface="Verdana"/>
                <a:ea typeface="Verdana"/>
                <a:cs typeface="Verdana"/>
                <a:sym typeface="Verdana"/>
              </a:rPr>
              <a:t>, </a:t>
            </a:r>
            <a:r>
              <a:rPr lang="en-US" sz="3000" b="0" i="0" u="none" strike="noStrike" cap="none" baseline="0" dirty="0" smtClean="0">
                <a:solidFill>
                  <a:srgbClr val="000000"/>
                </a:solidFill>
                <a:latin typeface="Verdana"/>
                <a:ea typeface="Verdana"/>
                <a:cs typeface="Verdana"/>
                <a:sym typeface="Verdana"/>
              </a:rPr>
              <a:t>cost, value</a:t>
            </a:r>
            <a:r>
              <a:rPr lang="en-US" sz="3000" b="0" i="0" u="none" strike="noStrike" cap="none" baseline="0" dirty="0">
                <a:solidFill>
                  <a:srgbClr val="000000"/>
                </a:solidFill>
                <a:latin typeface="Verdana"/>
                <a:ea typeface="Verdana"/>
                <a:cs typeface="Verdana"/>
                <a:sym typeface="Verdana"/>
              </a:rPr>
              <a:t>)</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Tells you what need to be tested? </a:t>
            </a:r>
            <a:endParaRPr lang="en-US" sz="3000" b="0" i="0" u="none" strike="noStrike" cap="none" baseline="0" dirty="0">
              <a:solidFill>
                <a:srgbClr val="000000"/>
              </a:solidFill>
              <a:latin typeface="Verdana"/>
              <a:ea typeface="Verdana"/>
              <a:cs typeface="Verdana"/>
              <a:sym typeface="Verdana"/>
            </a:endParaRP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When stops growing – indication that the product is reaching end of life !</a:t>
            </a:r>
          </a:p>
        </p:txBody>
      </p:sp>
      <p:sp>
        <p:nvSpPr>
          <p:cNvPr id="279" name="Shape 27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i="0" u="none" strike="noStrike" cap="none" baseline="0" dirty="0">
                <a:solidFill>
                  <a:srgbClr val="000000"/>
                </a:solidFill>
                <a:latin typeface="Verdana"/>
                <a:ea typeface="Verdana"/>
                <a:cs typeface="Verdana"/>
                <a:sym typeface="Verdana"/>
              </a:rPr>
              <a:t>What is a product backlog?</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84"/>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627796"/>
            <a:ext cx="9144000" cy="6257499"/>
          </a:xfrm>
          <a:prstGeom prst="rect">
            <a:avLst/>
          </a:prstGeom>
        </p:spPr>
      </p:pic>
      <p:sp>
        <p:nvSpPr>
          <p:cNvPr id="4" name="Shape 761"/>
          <p:cNvSpPr txBox="1">
            <a:spLocks/>
          </p:cNvSpPr>
          <p:nvPr/>
        </p:nvSpPr>
        <p:spPr>
          <a:xfrm>
            <a:off x="301719" y="0"/>
            <a:ext cx="8001000" cy="1216024"/>
          </a:xfrm>
          <a:prstGeom prst="rect">
            <a:avLst/>
          </a:prstGeom>
          <a:noFill/>
          <a:ln>
            <a:noFill/>
          </a:ln>
        </p:spPr>
        <p:txBody>
          <a:bodyPr lIns="50800" tIns="50800" rIns="50800" bIns="50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buClr>
                <a:srgbClr val="000000"/>
              </a:buClr>
              <a:buSzPct val="25000"/>
              <a:buFont typeface="Verdana"/>
              <a:buNone/>
            </a:pPr>
            <a:endParaRPr lang="en-US" sz="4000" dirty="0">
              <a:latin typeface="Verdana"/>
              <a:ea typeface="Verdana"/>
              <a:cs typeface="Verdana"/>
              <a:sym typeface="Verdana"/>
            </a:endParaRPr>
          </a:p>
        </p:txBody>
      </p:sp>
      <p:sp>
        <p:nvSpPr>
          <p:cNvPr id="2" name="Title 1"/>
          <p:cNvSpPr>
            <a:spLocks noGrp="1"/>
          </p:cNvSpPr>
          <p:nvPr>
            <p:ph type="title"/>
          </p:nvPr>
        </p:nvSpPr>
        <p:spPr/>
        <p:txBody>
          <a:bodyPr/>
          <a:lstStyle/>
          <a:p>
            <a:r>
              <a:rPr lang="en-US" dirty="0">
                <a:latin typeface="Verdana"/>
                <a:ea typeface="Verdana"/>
                <a:cs typeface="Verdana"/>
                <a:sym typeface="Verdana"/>
              </a:rPr>
              <a:t>Product Backlog (RTC</a:t>
            </a:r>
            <a:r>
              <a:rPr lang="en-US" dirty="0" smtClean="0">
                <a:latin typeface="Verdana"/>
                <a:ea typeface="Verdana"/>
                <a:cs typeface="Verdana"/>
                <a:sym typeface="Verdana"/>
              </a:rPr>
              <a:t>)</a:t>
            </a:r>
            <a:endParaRPr lang="en-US" dirty="0"/>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Product backlog</a:t>
            </a:r>
            <a:r>
              <a:rPr lang="en-US" sz="3800" b="0" i="0" u="none" strike="noStrike" cap="none" baseline="0" dirty="0">
                <a:solidFill>
                  <a:srgbClr val="000000"/>
                </a:solidFill>
                <a:latin typeface="Verdana"/>
                <a:ea typeface="Verdana"/>
                <a:cs typeface="Verdana"/>
                <a:sym typeface="Verdana"/>
              </a:rPr>
              <a:t> </a:t>
            </a:r>
          </a:p>
        </p:txBody>
      </p:sp>
      <p:pic>
        <p:nvPicPr>
          <p:cNvPr id="291" name="Shape 291"/>
          <p:cNvPicPr preferRelativeResize="0"/>
          <p:nvPr/>
        </p:nvPicPr>
        <p:blipFill rotWithShape="1">
          <a:blip r:embed="rId4">
            <a:alphaModFix/>
          </a:blip>
          <a:srcRect/>
          <a:stretch/>
        </p:blipFill>
        <p:spPr>
          <a:xfrm>
            <a:off x="976312" y="2190750"/>
            <a:ext cx="7191375" cy="2476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Shape 296"/>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200" b="1" i="0" u="none" strike="noStrike" cap="none" baseline="0" dirty="0">
                <a:solidFill>
                  <a:srgbClr val="000000"/>
                </a:solidFill>
                <a:latin typeface="Verdana"/>
                <a:ea typeface="Verdana"/>
                <a:cs typeface="Verdana"/>
                <a:sym typeface="Verdana"/>
              </a:rPr>
              <a:t>One product owner – one backlog</a:t>
            </a:r>
          </a:p>
        </p:txBody>
      </p:sp>
      <p:pic>
        <p:nvPicPr>
          <p:cNvPr id="297" name="Shape 297"/>
          <p:cNvPicPr preferRelativeResize="0"/>
          <p:nvPr/>
        </p:nvPicPr>
        <p:blipFill rotWithShape="1">
          <a:blip r:embed="rId4">
            <a:alphaModFix/>
          </a:blip>
          <a:srcRect/>
          <a:stretch/>
        </p:blipFill>
        <p:spPr>
          <a:xfrm>
            <a:off x="1999281" y="1317357"/>
            <a:ext cx="5548394" cy="4424630"/>
          </a:xfrm>
          <a:prstGeom prst="rect">
            <a:avLst/>
          </a:prstGeom>
          <a:noFill/>
          <a:ln>
            <a:noFill/>
          </a:ln>
        </p:spPr>
      </p:pic>
      <p:sp>
        <p:nvSpPr>
          <p:cNvPr id="2" name="TextBox 1"/>
          <p:cNvSpPr txBox="1"/>
          <p:nvPr/>
        </p:nvSpPr>
        <p:spPr>
          <a:xfrm>
            <a:off x="1999282" y="5757624"/>
            <a:ext cx="5532896" cy="584775"/>
          </a:xfrm>
          <a:prstGeom prst="rect">
            <a:avLst/>
          </a:prstGeom>
          <a:noFill/>
        </p:spPr>
        <p:txBody>
          <a:bodyPr wrap="square" rtlCol="0">
            <a:spAutoFit/>
          </a:bodyPr>
          <a:lstStyle/>
          <a:p>
            <a:pPr algn="ctr"/>
            <a:r>
              <a:rPr lang="en-US" sz="3200" dirty="0" smtClean="0">
                <a:solidFill>
                  <a:srgbClr val="FF0000"/>
                </a:solidFill>
              </a:rPr>
              <a:t>Ideal</a:t>
            </a:r>
            <a:endParaRPr lang="en-US" sz="3200" dirty="0">
              <a:solidFill>
                <a:srgbClr val="FF0000"/>
              </a:solidFill>
            </a:endParaRP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574675" y="0"/>
            <a:ext cx="8398844" cy="701447"/>
          </a:xfrm>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2800" b="1" i="0" u="none" strike="noStrike" cap="none" baseline="0" dirty="0">
                <a:solidFill>
                  <a:srgbClr val="000000"/>
                </a:solidFill>
                <a:latin typeface="Verdana"/>
                <a:ea typeface="Verdana"/>
                <a:cs typeface="Verdana"/>
                <a:sym typeface="Verdana"/>
              </a:rPr>
              <a:t>One product owner – multiple backlogs</a:t>
            </a:r>
          </a:p>
        </p:txBody>
      </p:sp>
      <p:pic>
        <p:nvPicPr>
          <p:cNvPr id="303" name="Shape 303"/>
          <p:cNvPicPr preferRelativeResize="0"/>
          <p:nvPr/>
        </p:nvPicPr>
        <p:blipFill rotWithShape="1">
          <a:blip r:embed="rId4">
            <a:alphaModFix/>
          </a:blip>
          <a:srcRect/>
          <a:stretch/>
        </p:blipFill>
        <p:spPr>
          <a:xfrm>
            <a:off x="1286360" y="1162373"/>
            <a:ext cx="6028840" cy="492092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Shape 30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2800" b="1" i="0" u="none" strike="noStrike" cap="none" baseline="0" dirty="0">
                <a:solidFill>
                  <a:srgbClr val="000000"/>
                </a:solidFill>
                <a:latin typeface="Verdana"/>
                <a:ea typeface="Verdana"/>
                <a:cs typeface="Verdana"/>
                <a:sym typeface="Verdana"/>
              </a:rPr>
              <a:t>Multiple product owners, one </a:t>
            </a:r>
            <a:r>
              <a:rPr lang="en-US" sz="2800" b="1" i="0" u="none" strike="noStrike" cap="none" baseline="0" dirty="0" smtClean="0">
                <a:solidFill>
                  <a:srgbClr val="000000"/>
                </a:solidFill>
                <a:latin typeface="Verdana"/>
                <a:ea typeface="Verdana"/>
                <a:cs typeface="Verdana"/>
                <a:sym typeface="Verdana"/>
              </a:rPr>
              <a:t>backlog</a:t>
            </a:r>
            <a:endParaRPr lang="en-US" sz="2800" b="0" i="0" u="none" strike="noStrike" cap="none" baseline="0" dirty="0">
              <a:solidFill>
                <a:srgbClr val="000000"/>
              </a:solidFill>
              <a:latin typeface="Verdana"/>
              <a:ea typeface="Verdana"/>
              <a:cs typeface="Verdana"/>
              <a:sym typeface="Verdana"/>
            </a:endParaRPr>
          </a:p>
        </p:txBody>
      </p:sp>
      <p:pic>
        <p:nvPicPr>
          <p:cNvPr id="5" name="Shape 297"/>
          <p:cNvPicPr preferRelativeResize="0"/>
          <p:nvPr/>
        </p:nvPicPr>
        <p:blipFill rotWithShape="1">
          <a:blip r:embed="rId4">
            <a:alphaModFix/>
          </a:blip>
          <a:srcRect/>
          <a:stretch/>
        </p:blipFill>
        <p:spPr>
          <a:xfrm>
            <a:off x="3028950" y="1976436"/>
            <a:ext cx="4000500" cy="3765550"/>
          </a:xfrm>
          <a:prstGeom prst="rect">
            <a:avLst/>
          </a:prstGeom>
          <a:noFill/>
          <a:ln>
            <a:noFill/>
          </a:ln>
        </p:spPr>
      </p:pic>
      <p:pic>
        <p:nvPicPr>
          <p:cNvPr id="4" name="Shape 297"/>
          <p:cNvPicPr preferRelativeResize="0"/>
          <p:nvPr/>
        </p:nvPicPr>
        <p:blipFill rotWithShape="1">
          <a:blip r:embed="rId4">
            <a:alphaModFix/>
          </a:blip>
          <a:srcRect l="50193" t="18305" r="30823" b="56177"/>
          <a:stretch/>
        </p:blipFill>
        <p:spPr>
          <a:xfrm>
            <a:off x="3688596" y="2634712"/>
            <a:ext cx="759417" cy="960895"/>
          </a:xfrm>
          <a:prstGeom prst="rect">
            <a:avLst/>
          </a:prstGeom>
          <a:noFill/>
          <a:ln>
            <a:noFill/>
          </a:ln>
        </p:spPr>
      </p:pic>
      <p:sp>
        <p:nvSpPr>
          <p:cNvPr id="2" name="Flowchart: Summing Junction 1"/>
          <p:cNvSpPr/>
          <p:nvPr/>
        </p:nvSpPr>
        <p:spPr>
          <a:xfrm>
            <a:off x="2715593" y="2262885"/>
            <a:ext cx="4627213" cy="3192651"/>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20"/>
        <p:cNvGrpSpPr/>
        <p:nvPr/>
      </p:nvGrpSpPr>
      <p:grpSpPr>
        <a:xfrm>
          <a:off x="0" y="0"/>
          <a:ext cx="0" cy="0"/>
          <a:chOff x="0" y="0"/>
          <a:chExt cx="0" cy="0"/>
        </a:xfrm>
      </p:grpSpPr>
      <p:sp>
        <p:nvSpPr>
          <p:cNvPr id="322" name="Shape 322"/>
          <p:cNvSpPr txBox="1">
            <a:spLocks noGrp="1"/>
          </p:cNvSpPr>
          <p:nvPr>
            <p:ph sz="quarter" idx="10"/>
          </p:nvPr>
        </p:nvSpPr>
        <p:spPr>
          <a:prstGeom prst="rect">
            <a:avLst/>
          </a:prstGeom>
          <a:noFill/>
          <a:ln>
            <a:noFill/>
          </a:ln>
        </p:spPr>
        <p:txBody>
          <a:bodyPr lIns="50800" tIns="50800" rIns="50800" bIns="50800" anchor="t" anchorCtr="0">
            <a:noAutofit/>
          </a:bodyPr>
          <a:lstStyle/>
          <a:p>
            <a:pPr marL="457200" indent="-457200">
              <a:spcBef>
                <a:spcPts val="700"/>
              </a:spcBef>
              <a:buClr>
                <a:srgbClr val="CC0000"/>
              </a:buClr>
              <a:buSzPct val="100000"/>
              <a:defRPr/>
            </a:pPr>
            <a:r>
              <a:rPr lang="en-US" sz="2400" dirty="0" smtClean="0">
                <a:latin typeface="Verdana"/>
                <a:ea typeface="Verdana"/>
                <a:cs typeface="Verdana"/>
              </a:rPr>
              <a:t>A </a:t>
            </a:r>
            <a:r>
              <a:rPr lang="en-US" sz="2400" dirty="0">
                <a:latin typeface="Verdana"/>
                <a:ea typeface="Verdana"/>
                <a:cs typeface="Verdana"/>
              </a:rPr>
              <a:t>user story concept is kernel of Agile Project Management</a:t>
            </a:r>
          </a:p>
          <a:p>
            <a:pPr marL="457200" indent="-457200">
              <a:spcBef>
                <a:spcPts val="700"/>
              </a:spcBef>
              <a:buClr>
                <a:srgbClr val="CC0000"/>
              </a:buClr>
              <a:buSzPct val="100000"/>
              <a:defRPr/>
            </a:pPr>
            <a:r>
              <a:rPr lang="en-US" sz="2400" dirty="0">
                <a:latin typeface="Verdana"/>
                <a:ea typeface="Verdana"/>
                <a:cs typeface="Verdana"/>
              </a:rPr>
              <a:t>A user story is work which a user want system to accomplish because it meets some of his objectives.</a:t>
            </a:r>
          </a:p>
          <a:p>
            <a:pPr marL="457200" indent="-457200">
              <a:spcBef>
                <a:spcPts val="700"/>
              </a:spcBef>
              <a:buClr>
                <a:srgbClr val="CC0000"/>
              </a:buClr>
              <a:buSzPct val="100000"/>
              <a:defRPr/>
            </a:pPr>
            <a:r>
              <a:rPr lang="en-US" sz="2400" dirty="0">
                <a:latin typeface="Verdana"/>
                <a:ea typeface="Verdana"/>
                <a:cs typeface="Verdana"/>
              </a:rPr>
              <a:t>A user story is not functional specification document. It is a promise of product owner to the team that he will explain the requirements in details when the team is working on this</a:t>
            </a:r>
          </a:p>
          <a:p>
            <a:pPr marL="457200" indent="-457200">
              <a:spcBef>
                <a:spcPts val="700"/>
              </a:spcBef>
              <a:buClr>
                <a:srgbClr val="CC0000"/>
              </a:buClr>
              <a:buSzPct val="100000"/>
              <a:defRPr/>
            </a:pPr>
            <a:r>
              <a:rPr lang="en-US" sz="2400" dirty="0">
                <a:latin typeface="Verdana"/>
                <a:ea typeface="Verdana"/>
                <a:cs typeface="Verdana"/>
              </a:rPr>
              <a:t>User story template</a:t>
            </a:r>
          </a:p>
          <a:p>
            <a:pPr marL="457200" indent="-457200">
              <a:spcBef>
                <a:spcPts val="700"/>
              </a:spcBef>
              <a:buClr>
                <a:srgbClr val="CC0000"/>
              </a:buClr>
              <a:buSzPct val="100000"/>
              <a:defRPr/>
            </a:pPr>
            <a:r>
              <a:rPr lang="en-US" sz="2400" dirty="0">
                <a:latin typeface="Verdana"/>
                <a:ea typeface="Verdana"/>
                <a:cs typeface="Verdana"/>
              </a:rPr>
              <a:t>“As a user I want to accomplish something so that business value</a:t>
            </a:r>
            <a:r>
              <a:rPr lang="en-US" sz="2400" dirty="0" smtClean="0">
                <a:latin typeface="Verdana"/>
                <a:ea typeface="Verdana"/>
                <a:cs typeface="Verdana"/>
              </a:rPr>
              <a:t>”</a:t>
            </a:r>
          </a:p>
          <a:p>
            <a:pPr marL="457200" lvl="0" indent="-457200">
              <a:spcBef>
                <a:spcPts val="700"/>
              </a:spcBef>
              <a:buClr>
                <a:srgbClr val="CC0000"/>
              </a:buClr>
              <a:buSzPct val="100000"/>
              <a:defRPr/>
            </a:pPr>
            <a:r>
              <a:rPr lang="en-US" sz="2400" dirty="0" smtClean="0">
                <a:latin typeface="Verdana"/>
                <a:ea typeface="Verdana"/>
                <a:cs typeface="Verdana"/>
                <a:sym typeface="Verdana"/>
              </a:rPr>
              <a:t>Every user story must have acceptance </a:t>
            </a:r>
            <a:r>
              <a:rPr lang="en-US" sz="2400" dirty="0">
                <a:latin typeface="Verdana"/>
                <a:ea typeface="Verdana"/>
                <a:cs typeface="Verdana"/>
                <a:sym typeface="Verdana"/>
              </a:rPr>
              <a:t>test </a:t>
            </a:r>
            <a:r>
              <a:rPr lang="en-US" sz="2400" dirty="0" smtClean="0">
                <a:latin typeface="Verdana"/>
                <a:ea typeface="Verdana"/>
                <a:cs typeface="Verdana"/>
                <a:sym typeface="Verdana"/>
              </a:rPr>
              <a:t>cases</a:t>
            </a:r>
            <a:endParaRPr lang="en-US" sz="2400" dirty="0">
              <a:latin typeface="Verdana"/>
              <a:ea typeface="Verdana"/>
              <a:cs typeface="Verdana"/>
              <a:sym typeface="Verdana"/>
            </a:endParaRPr>
          </a:p>
        </p:txBody>
      </p:sp>
      <p:sp>
        <p:nvSpPr>
          <p:cNvPr id="321" name="Shape 32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User story</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Shape 103"/>
          <p:cNvSpPr txBox="1">
            <a:spLocks noGrp="1"/>
          </p:cNvSpPr>
          <p:nvPr>
            <p:ph sz="quarter" idx="10"/>
          </p:nvPr>
        </p:nvSpPr>
        <p:spPr>
          <a:prstGeom prst="rect">
            <a:avLst/>
          </a:prstGeom>
          <a:noFill/>
          <a:ln>
            <a:noFill/>
          </a:ln>
        </p:spPr>
        <p:txBody>
          <a:bodyPr lIns="50800" tIns="50800" rIns="50800" bIns="50800" anchor="t" anchorCtr="0">
            <a:noAutofit/>
          </a:bodyPr>
          <a:lstStyle/>
          <a:p>
            <a:pPr lvl="0">
              <a:buClr>
                <a:srgbClr val="000000"/>
              </a:buClr>
              <a:buSzPct val="25000"/>
            </a:pPr>
            <a:r>
              <a:rPr lang="en-IN" sz="2800" dirty="0">
                <a:latin typeface="Verdana"/>
                <a:ea typeface="Verdana"/>
                <a:cs typeface="Verdana"/>
                <a:sym typeface="Verdana"/>
              </a:rPr>
              <a:t>Postpone </a:t>
            </a:r>
          </a:p>
          <a:p>
            <a:pPr marL="457200" lvl="1" indent="-457200">
              <a:buClr>
                <a:srgbClr val="000000"/>
              </a:buClr>
              <a:buSzPct val="100000"/>
              <a:buFont typeface="Arial" panose="020B0604020202020204" pitchFamily="34" charset="0"/>
              <a:buChar char="•"/>
            </a:pPr>
            <a:r>
              <a:rPr lang="en-IN" sz="2800" dirty="0">
                <a:latin typeface="Verdana"/>
                <a:ea typeface="Verdana"/>
                <a:cs typeface="Verdana"/>
                <a:sym typeface="Verdana"/>
              </a:rPr>
              <a:t>Voice of judgment </a:t>
            </a:r>
          </a:p>
          <a:p>
            <a:pPr marL="457200" lvl="1" indent="-457200">
              <a:buClr>
                <a:srgbClr val="000000"/>
              </a:buClr>
              <a:buSzPct val="100000"/>
              <a:buFont typeface="Arial" panose="020B0604020202020204" pitchFamily="34" charset="0"/>
              <a:buChar char="•"/>
            </a:pPr>
            <a:r>
              <a:rPr lang="en-IN" sz="2800" dirty="0">
                <a:latin typeface="Verdana"/>
                <a:ea typeface="Verdana"/>
                <a:cs typeface="Verdana"/>
                <a:sym typeface="Verdana"/>
              </a:rPr>
              <a:t>Voice of </a:t>
            </a:r>
            <a:r>
              <a:rPr lang="en-IN" sz="2800" dirty="0" smtClean="0">
                <a:latin typeface="Verdana"/>
                <a:ea typeface="Verdana"/>
                <a:cs typeface="Verdana"/>
                <a:sym typeface="Verdana"/>
              </a:rPr>
              <a:t>cynicism</a:t>
            </a:r>
            <a:endParaRPr lang="en-IN" sz="2800" dirty="0">
              <a:latin typeface="Verdana"/>
              <a:ea typeface="Verdana"/>
              <a:cs typeface="Verdana"/>
              <a:sym typeface="Verdana"/>
            </a:endParaRPr>
          </a:p>
          <a:p>
            <a:pPr marL="457200" lvl="1" indent="-457200">
              <a:buClr>
                <a:srgbClr val="000000"/>
              </a:buClr>
              <a:buSzPct val="100000"/>
              <a:buFont typeface="Arial" panose="020B0604020202020204" pitchFamily="34" charset="0"/>
              <a:buChar char="•"/>
            </a:pPr>
            <a:r>
              <a:rPr lang="en-IN" sz="2800" dirty="0">
                <a:latin typeface="Verdana"/>
                <a:ea typeface="Verdana"/>
                <a:cs typeface="Verdana"/>
                <a:sym typeface="Verdana"/>
              </a:rPr>
              <a:t>Voice of fear </a:t>
            </a:r>
          </a:p>
          <a:p>
            <a:pPr lvl="0">
              <a:buClr>
                <a:srgbClr val="000000"/>
              </a:buClr>
              <a:buSzPct val="25000"/>
            </a:pPr>
            <a:endParaRPr lang="en-IN" sz="2800" dirty="0">
              <a:latin typeface="Verdana"/>
              <a:ea typeface="Verdana"/>
              <a:cs typeface="Verdana"/>
              <a:sym typeface="Verdana"/>
            </a:endParaRPr>
          </a:p>
          <a:p>
            <a:pPr lvl="0">
              <a:buClr>
                <a:srgbClr val="000000"/>
              </a:buClr>
              <a:buSzPct val="25000"/>
            </a:pPr>
            <a:r>
              <a:rPr lang="en-IN" sz="2800" dirty="0">
                <a:latin typeface="Verdana"/>
                <a:ea typeface="Verdana"/>
                <a:cs typeface="Verdana"/>
                <a:sym typeface="Verdana"/>
              </a:rPr>
              <a:t>Mono task.....</a:t>
            </a:r>
          </a:p>
          <a:p>
            <a:pPr lvl="0">
              <a:buClr>
                <a:srgbClr val="000000"/>
              </a:buClr>
              <a:buSzPct val="25000"/>
            </a:pPr>
            <a:r>
              <a:rPr lang="en-IN" sz="2800" dirty="0">
                <a:latin typeface="Verdana"/>
                <a:ea typeface="Verdana"/>
                <a:cs typeface="Verdana"/>
                <a:sym typeface="Verdana"/>
              </a:rPr>
              <a:t>Calls from home..</a:t>
            </a:r>
            <a:r>
              <a:rPr lang="en-IN" sz="2800" dirty="0" err="1">
                <a:latin typeface="Verdana"/>
                <a:ea typeface="Verdana"/>
                <a:cs typeface="Verdana"/>
                <a:sym typeface="Verdana"/>
              </a:rPr>
              <a:t>pls</a:t>
            </a:r>
            <a:r>
              <a:rPr lang="en-IN" sz="2800" dirty="0">
                <a:latin typeface="Verdana"/>
                <a:ea typeface="Verdana"/>
                <a:cs typeface="Verdana"/>
                <a:sym typeface="Verdana"/>
              </a:rPr>
              <a:t> take...</a:t>
            </a:r>
          </a:p>
          <a:p>
            <a:pPr marL="0" marR="0" lvl="0" indent="0" algn="l" rtl="0">
              <a:lnSpc>
                <a:spcPct val="100000"/>
              </a:lnSpc>
              <a:spcBef>
                <a:spcPts val="0"/>
              </a:spcBef>
              <a:spcAft>
                <a:spcPts val="0"/>
              </a:spcAft>
              <a:buClr>
                <a:srgbClr val="000000"/>
              </a:buClr>
              <a:buSzPct val="25000"/>
              <a:buFont typeface="Verdana"/>
              <a:buNone/>
            </a:pPr>
            <a:endParaRPr lang="en-US" sz="2800" b="0" i="0" u="none" strike="noStrike" cap="none" baseline="0" dirty="0">
              <a:solidFill>
                <a:srgbClr val="000000"/>
              </a:solidFill>
              <a:latin typeface="Verdana"/>
              <a:ea typeface="Verdana"/>
              <a:cs typeface="Verdana"/>
              <a:sym typeface="Verdana"/>
            </a:endParaRPr>
          </a:p>
        </p:txBody>
      </p:sp>
      <p:sp>
        <p:nvSpPr>
          <p:cNvPr id="102" name="Shape 10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4000" b="0" i="0" u="none" strike="noStrike" cap="none" baseline="0">
                <a:solidFill>
                  <a:srgbClr val="000000"/>
                </a:solidFill>
                <a:latin typeface="Verdana"/>
                <a:ea typeface="Verdana"/>
                <a:cs typeface="Verdana"/>
                <a:sym typeface="Verdana"/>
              </a:rPr>
              <a:t>To get the best results...</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Card</a:t>
            </a:r>
          </a:p>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dirty="0" smtClean="0">
                <a:latin typeface="Verdana"/>
                <a:ea typeface="Verdana"/>
                <a:cs typeface="Verdana"/>
                <a:sym typeface="Verdana"/>
              </a:rPr>
              <a:t>Conversation</a:t>
            </a:r>
          </a:p>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Confirmation</a:t>
            </a:r>
            <a:endParaRPr lang="en-US" sz="3000" b="0" i="0" u="none" strike="noStrike" cap="none" baseline="0" dirty="0">
              <a:solidFill>
                <a:srgbClr val="000000"/>
              </a:solidFill>
              <a:latin typeface="Verdana"/>
              <a:ea typeface="Verdana"/>
              <a:cs typeface="Verdana"/>
              <a:sym typeface="Verdana"/>
            </a:endParaRPr>
          </a:p>
        </p:txBody>
      </p:sp>
      <p:sp>
        <p:nvSpPr>
          <p:cNvPr id="321" name="Shape 32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smtClean="0">
                <a:solidFill>
                  <a:srgbClr val="000000"/>
                </a:solidFill>
                <a:latin typeface="Verdana"/>
                <a:ea typeface="Verdana"/>
                <a:cs typeface="Verdana"/>
                <a:sym typeface="Verdana"/>
              </a:rPr>
              <a:t>3C of User </a:t>
            </a:r>
            <a:r>
              <a:rPr lang="en-US" sz="3800" b="1" i="0" u="none" strike="noStrike" cap="none" baseline="0" dirty="0">
                <a:solidFill>
                  <a:srgbClr val="000000"/>
                </a:solidFill>
                <a:latin typeface="Verdana"/>
                <a:ea typeface="Verdana"/>
                <a:cs typeface="Verdana"/>
                <a:sym typeface="Verdana"/>
              </a:rPr>
              <a:t>story</a:t>
            </a:r>
            <a:r>
              <a:rPr lang="en-US" sz="3800" b="0" i="0" u="none" strike="noStrike" cap="none" baseline="0" dirty="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3855967369"/>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Business user story</a:t>
            </a:r>
          </a:p>
          <a:p>
            <a:pPr lvl="1">
              <a:buFont typeface="Arial" charset="0"/>
              <a:buChar char="–"/>
              <a:defRPr/>
            </a:pPr>
            <a:r>
              <a:rPr lang="en-US" dirty="0" smtClean="0"/>
              <a:t>“As a class teacher I want to mark attendance of student so that we can issue them certificate”</a:t>
            </a:r>
          </a:p>
          <a:p>
            <a:pPr>
              <a:buFont typeface="Arial" charset="0"/>
              <a:buChar char="•"/>
              <a:defRPr/>
            </a:pPr>
            <a:r>
              <a:rPr lang="en-US" dirty="0" smtClean="0"/>
              <a:t>Bug user story</a:t>
            </a:r>
          </a:p>
          <a:p>
            <a:pPr lvl="1">
              <a:buFont typeface="Arial" charset="0"/>
              <a:buChar char="–"/>
              <a:defRPr/>
            </a:pPr>
            <a:r>
              <a:rPr lang="en-US" dirty="0" smtClean="0"/>
              <a:t>“An error message is displayed whenever I try to save file in </a:t>
            </a:r>
            <a:r>
              <a:rPr lang="en-US" dirty="0" err="1" smtClean="0"/>
              <a:t>pdf</a:t>
            </a:r>
            <a:r>
              <a:rPr lang="en-US" dirty="0" smtClean="0"/>
              <a:t> format”</a:t>
            </a:r>
          </a:p>
          <a:p>
            <a:pPr>
              <a:buFont typeface="Arial" charset="0"/>
              <a:buChar char="•"/>
              <a:defRPr/>
            </a:pPr>
            <a:r>
              <a:rPr lang="en-US" dirty="0" smtClean="0"/>
              <a:t>Technical user / Technical Spikes story</a:t>
            </a:r>
          </a:p>
          <a:p>
            <a:pPr lvl="1">
              <a:buFont typeface="Arial" charset="0"/>
              <a:buChar char="–"/>
              <a:defRPr/>
            </a:pPr>
            <a:r>
              <a:rPr lang="en-US" dirty="0" smtClean="0"/>
              <a:t>“Research a search component in .NET3.5 which is fit for our application”</a:t>
            </a:r>
          </a:p>
          <a:p>
            <a:pPr>
              <a:buFont typeface="Arial" charset="0"/>
              <a:buChar char="•"/>
              <a:defRPr/>
            </a:pPr>
            <a:r>
              <a:rPr lang="en-US" dirty="0" smtClean="0"/>
              <a:t>Non-functional user story</a:t>
            </a:r>
          </a:p>
          <a:p>
            <a:pPr lvl="1">
              <a:buFont typeface="Arial" charset="0"/>
              <a:buChar char="–"/>
              <a:defRPr/>
            </a:pPr>
            <a:r>
              <a:rPr lang="en-US" dirty="0" smtClean="0"/>
              <a:t>“The Student Affairs Information System is up and running 99.9% during the registration time period defined in the Academic Calendar.”</a:t>
            </a:r>
          </a:p>
          <a:p>
            <a:pPr>
              <a:buFont typeface="Arial" charset="0"/>
              <a:buChar char="•"/>
              <a:defRPr/>
            </a:pPr>
            <a:r>
              <a:rPr lang="en-US" dirty="0" smtClean="0"/>
              <a:t>Documentation user story</a:t>
            </a:r>
          </a:p>
          <a:p>
            <a:pPr lvl="1">
              <a:buFont typeface="Arial" charset="0"/>
              <a:buChar char="–"/>
              <a:defRPr/>
            </a:pPr>
            <a:r>
              <a:rPr lang="en-US" dirty="0" smtClean="0"/>
              <a:t>“Develop a user manual for teachers to use teacher module”</a:t>
            </a:r>
            <a:endParaRPr lang="en-US" dirty="0"/>
          </a:p>
        </p:txBody>
      </p:sp>
      <p:sp>
        <p:nvSpPr>
          <p:cNvPr id="2" name="Title 1"/>
          <p:cNvSpPr>
            <a:spLocks noGrp="1"/>
          </p:cNvSpPr>
          <p:nvPr>
            <p:ph type="title"/>
          </p:nvPr>
        </p:nvSpPr>
        <p:spPr/>
        <p:txBody>
          <a:bodyPr>
            <a:normAutofit/>
          </a:bodyPr>
          <a:lstStyle/>
          <a:p>
            <a:pPr>
              <a:defRPr/>
            </a:pPr>
            <a:r>
              <a:rPr b="1" smtClean="0"/>
              <a:t>Types of User Stories</a:t>
            </a:r>
          </a:p>
        </p:txBody>
      </p:sp>
      <p:sp>
        <p:nvSpPr>
          <p:cNvPr id="334853"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145767-884B-4024-9A2B-C01A36AE0046}" type="slidenum">
              <a:rPr lang="en-US" altLang="en-US" smtClean="0"/>
              <a:pPr/>
              <a:t>41</a:t>
            </a:fld>
            <a:endParaRPr lang="en-US" altLang="en-US" smtClean="0"/>
          </a:p>
        </p:txBody>
      </p:sp>
    </p:spTree>
    <p:extLst>
      <p:ext uri="{BB962C8B-B14F-4D97-AF65-F5344CB8AC3E}">
        <p14:creationId xmlns:p14="http://schemas.microsoft.com/office/powerpoint/2010/main" val="3281286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Epic is a collection of features. An epic is typically 1-3 months in duration</a:t>
            </a:r>
          </a:p>
          <a:p>
            <a:pPr>
              <a:buFont typeface="Arial" charset="0"/>
              <a:buChar char="•"/>
              <a:defRPr/>
            </a:pPr>
            <a:r>
              <a:rPr lang="en-US" dirty="0" smtClean="0"/>
              <a:t>Feature is collection of stories. A feature is typically 2-4 weeks in duration</a:t>
            </a:r>
          </a:p>
          <a:p>
            <a:pPr>
              <a:buFont typeface="Arial" charset="0"/>
              <a:buChar char="•"/>
              <a:defRPr/>
            </a:pPr>
            <a:r>
              <a:rPr lang="en-US" dirty="0" smtClean="0"/>
              <a:t>User-story is smallest unit of requirement created from features. A user-story is typically less than a week in duration</a:t>
            </a:r>
          </a:p>
          <a:p>
            <a:pPr>
              <a:buFont typeface="Arial" charset="0"/>
              <a:buChar char="•"/>
              <a:defRPr/>
            </a:pPr>
            <a:r>
              <a:rPr lang="en-US" dirty="0" smtClean="0"/>
              <a:t>Task are smallest unit of executable items which team members assign to themselves to complete a user story. A task is typically of 8 hours in duration </a:t>
            </a:r>
            <a:endParaRPr lang="en-US" dirty="0" smtClean="0"/>
          </a:p>
          <a:p>
            <a:pPr lvl="0">
              <a:buFont typeface="Arial" charset="0"/>
              <a:buChar char="•"/>
              <a:defRPr/>
            </a:pPr>
            <a:r>
              <a:rPr lang="en-US" dirty="0">
                <a:latin typeface="Verdana"/>
                <a:ea typeface="Verdana"/>
                <a:cs typeface="Verdana"/>
                <a:sym typeface="Verdana"/>
              </a:rPr>
              <a:t>A group of related user stories is known as </a:t>
            </a:r>
            <a:r>
              <a:rPr lang="en-US" dirty="0">
                <a:solidFill>
                  <a:srgbClr val="CC0000"/>
                </a:solidFill>
                <a:latin typeface="Verdana"/>
                <a:ea typeface="Verdana"/>
                <a:cs typeface="Verdana"/>
                <a:sym typeface="Verdana"/>
              </a:rPr>
              <a:t>theme</a:t>
            </a:r>
            <a:r>
              <a:rPr lang="en-US" dirty="0">
                <a:latin typeface="Verdana"/>
                <a:ea typeface="Verdana"/>
                <a:cs typeface="Verdana"/>
                <a:sym typeface="Verdana"/>
              </a:rPr>
              <a:t> </a:t>
            </a:r>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lang="en-US" dirty="0" smtClean="0"/>
              <a:t>Theme, </a:t>
            </a:r>
            <a:r>
              <a:rPr dirty="0" smtClean="0"/>
              <a:t>Epic</a:t>
            </a:r>
            <a:r>
              <a:rPr dirty="0" smtClean="0"/>
              <a:t>, Feature, Story, Task</a:t>
            </a:r>
            <a:endParaRPr dirty="0"/>
          </a:p>
        </p:txBody>
      </p:sp>
      <p:sp>
        <p:nvSpPr>
          <p:cNvPr id="340997" name="Slide Number Placeholder 6"/>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52E948-899E-45BE-949E-B806EDDC7FBF}" type="slidenum">
              <a:rPr lang="en-US" altLang="en-US" smtClean="0"/>
              <a:pPr/>
              <a:t>42</a:t>
            </a:fld>
            <a:endParaRPr lang="en-US" altLang="en-US" smtClean="0"/>
          </a:p>
        </p:txBody>
      </p:sp>
    </p:spTree>
    <p:extLst>
      <p:ext uri="{BB962C8B-B14F-4D97-AF65-F5344CB8AC3E}">
        <p14:creationId xmlns:p14="http://schemas.microsoft.com/office/powerpoint/2010/main" val="19816733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26"/>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0" y="682388"/>
            <a:ext cx="9144000" cy="6175612"/>
          </a:xfrm>
          <a:prstGeom prst="rect">
            <a:avLst/>
          </a:prstGeom>
        </p:spPr>
      </p:pic>
      <p:sp>
        <p:nvSpPr>
          <p:cNvPr id="5" name="Shape 761"/>
          <p:cNvSpPr txBox="1">
            <a:spLocks/>
          </p:cNvSpPr>
          <p:nvPr/>
        </p:nvSpPr>
        <p:spPr>
          <a:xfrm>
            <a:off x="438197" y="0"/>
            <a:ext cx="8001000" cy="1216024"/>
          </a:xfrm>
          <a:prstGeom prst="rect">
            <a:avLst/>
          </a:prstGeom>
          <a:noFill/>
          <a:ln>
            <a:noFill/>
          </a:ln>
        </p:spPr>
        <p:txBody>
          <a:bodyPr lIns="50800" tIns="50800" rIns="50800" bIns="50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buClr>
                <a:srgbClr val="000000"/>
              </a:buClr>
              <a:buSzPct val="25000"/>
              <a:buFont typeface="Verdana"/>
              <a:buNone/>
            </a:pPr>
            <a:r>
              <a:rPr lang="en-US" sz="3800" dirty="0" smtClean="0">
                <a:latin typeface="Verdana"/>
                <a:ea typeface="Verdana"/>
                <a:cs typeface="Verdana"/>
                <a:sym typeface="Verdana"/>
              </a:rPr>
              <a:t>User Story Elaboration (RDNG)</a:t>
            </a:r>
            <a:endParaRPr lang="en-US" sz="3800" dirty="0">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Shape 33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dirty="0" smtClean="0">
                <a:solidFill>
                  <a:srgbClr val="000000"/>
                </a:solidFill>
                <a:latin typeface="Verdana"/>
                <a:ea typeface="Verdana"/>
                <a:cs typeface="Verdana"/>
                <a:sym typeface="Verdana"/>
              </a:rPr>
              <a:t>I.N.V.E.S.T Model of User Story </a:t>
            </a:r>
            <a:endParaRPr lang="en-US" sz="3800" b="1" i="0" u="none" strike="noStrike" cap="none" baseline="0" dirty="0">
              <a:solidFill>
                <a:srgbClr val="000000"/>
              </a:solidFill>
              <a:latin typeface="Verdana"/>
              <a:ea typeface="Verdana"/>
              <a:cs typeface="Verdana"/>
              <a:sym typeface="Verdana"/>
            </a:endParaRPr>
          </a:p>
        </p:txBody>
      </p:sp>
      <p:sp>
        <p:nvSpPr>
          <p:cNvPr id="340" name="Shape 340"/>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I</a:t>
            </a:r>
            <a:r>
              <a:rPr lang="en-US" sz="3100" b="0" i="0" u="none" strike="noStrike" cap="none" baseline="0">
                <a:solidFill>
                  <a:srgbClr val="000000"/>
                </a:solidFill>
                <a:latin typeface="Verdana"/>
                <a:ea typeface="Verdana"/>
                <a:cs typeface="Verdana"/>
                <a:sym typeface="Verdana"/>
              </a:rPr>
              <a:t>  – Independent </a:t>
            </a:r>
          </a:p>
          <a:p>
            <a:pPr marL="0" marR="0" lvl="0" indent="0" algn="l" rtl="0">
              <a:lnSpc>
                <a:spcPct val="100000"/>
              </a:lnSpc>
              <a:spcBef>
                <a:spcPts val="70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N</a:t>
            </a:r>
            <a:r>
              <a:rPr lang="en-US" sz="3100" b="0" i="0" u="none" strike="noStrike" cap="none" baseline="0">
                <a:solidFill>
                  <a:srgbClr val="000000"/>
                </a:solidFill>
                <a:latin typeface="Verdana"/>
                <a:ea typeface="Verdana"/>
                <a:cs typeface="Verdana"/>
                <a:sym typeface="Verdana"/>
              </a:rPr>
              <a:t> – Negotiable </a:t>
            </a:r>
          </a:p>
          <a:p>
            <a:pPr marL="0" marR="0" lvl="0" indent="0" algn="l" rtl="0">
              <a:lnSpc>
                <a:spcPct val="100000"/>
              </a:lnSpc>
              <a:spcBef>
                <a:spcPts val="70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V</a:t>
            </a:r>
            <a:r>
              <a:rPr lang="en-US" sz="3100" b="0" i="0" u="none" strike="noStrike" cap="none" baseline="0">
                <a:solidFill>
                  <a:srgbClr val="000000"/>
                </a:solidFill>
                <a:latin typeface="Verdana"/>
                <a:ea typeface="Verdana"/>
                <a:cs typeface="Verdana"/>
                <a:sym typeface="Verdana"/>
              </a:rPr>
              <a:t> – Valuable to users / customers </a:t>
            </a:r>
          </a:p>
          <a:p>
            <a:pPr marL="0" marR="0" lvl="0" indent="0" algn="l" rtl="0">
              <a:lnSpc>
                <a:spcPct val="100000"/>
              </a:lnSpc>
              <a:spcBef>
                <a:spcPts val="70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E</a:t>
            </a:r>
            <a:r>
              <a:rPr lang="en-US" sz="3100" b="0" i="0" u="none" strike="noStrike" cap="none" baseline="0">
                <a:solidFill>
                  <a:srgbClr val="000000"/>
                </a:solidFill>
                <a:latin typeface="Verdana"/>
                <a:ea typeface="Verdana"/>
                <a:cs typeface="Verdana"/>
                <a:sym typeface="Verdana"/>
              </a:rPr>
              <a:t> – Estimatable </a:t>
            </a:r>
          </a:p>
          <a:p>
            <a:pPr marL="0" marR="0" lvl="0" indent="0" algn="l" rtl="0">
              <a:lnSpc>
                <a:spcPct val="100000"/>
              </a:lnSpc>
              <a:spcBef>
                <a:spcPts val="70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S</a:t>
            </a:r>
            <a:r>
              <a:rPr lang="en-US" sz="3100" b="0" i="0" u="none" strike="noStrike" cap="none" baseline="0">
                <a:solidFill>
                  <a:srgbClr val="000000"/>
                </a:solidFill>
                <a:latin typeface="Verdana"/>
                <a:ea typeface="Verdana"/>
                <a:cs typeface="Verdana"/>
                <a:sym typeface="Verdana"/>
              </a:rPr>
              <a:t> – Small </a:t>
            </a:r>
          </a:p>
          <a:p>
            <a:pPr marL="0" marR="0" lvl="0" indent="0" algn="l" rtl="0">
              <a:lnSpc>
                <a:spcPct val="100000"/>
              </a:lnSpc>
              <a:spcBef>
                <a:spcPts val="700"/>
              </a:spcBef>
              <a:spcAft>
                <a:spcPts val="0"/>
              </a:spcAft>
              <a:buClr>
                <a:srgbClr val="CC0000"/>
              </a:buClr>
              <a:buSzPct val="25000"/>
              <a:buFont typeface="Verdana"/>
              <a:buNone/>
            </a:pPr>
            <a:r>
              <a:rPr lang="en-US" sz="3100" b="1" i="0" u="none" strike="noStrike" cap="none" baseline="0">
                <a:solidFill>
                  <a:srgbClr val="CC0000"/>
                </a:solidFill>
                <a:latin typeface="Verdana"/>
                <a:ea typeface="Verdana"/>
                <a:cs typeface="Verdana"/>
                <a:sym typeface="Verdana"/>
              </a:rPr>
              <a:t>T</a:t>
            </a:r>
            <a:r>
              <a:rPr lang="en-US" sz="3100" b="0" i="0" u="none" strike="noStrike" cap="none" baseline="0">
                <a:solidFill>
                  <a:srgbClr val="000000"/>
                </a:solidFill>
                <a:latin typeface="Verdana"/>
                <a:ea typeface="Verdana"/>
                <a:cs typeface="Verdana"/>
                <a:sym typeface="Verdana"/>
              </a:rPr>
              <a:t> – Testable </a:t>
            </a: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44"/>
        <p:cNvGrpSpPr/>
        <p:nvPr/>
      </p:nvGrpSpPr>
      <p:grpSpPr>
        <a:xfrm>
          <a:off x="0" y="0"/>
          <a:ext cx="0" cy="0"/>
          <a:chOff x="0" y="0"/>
          <a:chExt cx="0" cy="0"/>
        </a:xfrm>
      </p:grpSpPr>
      <p:sp>
        <p:nvSpPr>
          <p:cNvPr id="346" name="Shape 346"/>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Font typeface="Noto Symbol"/>
              <a:buChar char="●"/>
            </a:pPr>
            <a:r>
              <a:rPr lang="en-US" sz="3000" b="0" i="0" u="none" strike="noStrike" cap="none" baseline="0">
                <a:solidFill>
                  <a:srgbClr val="000000"/>
                </a:solidFill>
                <a:latin typeface="Verdana"/>
                <a:ea typeface="Verdana"/>
                <a:cs typeface="Verdana"/>
                <a:sym typeface="Verdana"/>
              </a:rPr>
              <a:t> User interviews</a:t>
            </a:r>
          </a:p>
          <a:p>
            <a:pPr marL="0" marR="0" lvl="0" indent="0" algn="l" rtl="0">
              <a:lnSpc>
                <a:spcPct val="100000"/>
              </a:lnSpc>
              <a:spcBef>
                <a:spcPts val="700"/>
              </a:spcBef>
              <a:spcAft>
                <a:spcPts val="0"/>
              </a:spcAft>
              <a:buClr>
                <a:srgbClr val="CC0000"/>
              </a:buClr>
              <a:buSzPct val="100000"/>
              <a:buFont typeface="Noto Symbol"/>
              <a:buChar char="●"/>
            </a:pPr>
            <a:r>
              <a:rPr lang="en-US" sz="3000" b="0" i="0" u="none" strike="noStrike" cap="none" baseline="0">
                <a:solidFill>
                  <a:srgbClr val="000000"/>
                </a:solidFill>
                <a:latin typeface="Verdana"/>
                <a:ea typeface="Verdana"/>
                <a:cs typeface="Verdana"/>
                <a:sym typeface="Verdana"/>
              </a:rPr>
              <a:t> Questionnaires </a:t>
            </a:r>
          </a:p>
          <a:p>
            <a:pPr marL="0" marR="0" lvl="0" indent="0" algn="l" rtl="0">
              <a:lnSpc>
                <a:spcPct val="100000"/>
              </a:lnSpc>
              <a:spcBef>
                <a:spcPts val="700"/>
              </a:spcBef>
              <a:spcAft>
                <a:spcPts val="0"/>
              </a:spcAft>
              <a:buClr>
                <a:srgbClr val="CC0000"/>
              </a:buClr>
              <a:buSzPct val="100000"/>
              <a:buFont typeface="Noto Symbol"/>
              <a:buChar char="●"/>
            </a:pPr>
            <a:r>
              <a:rPr lang="en-US" sz="3000" b="0" i="0" u="none" strike="noStrike" cap="none" baseline="0">
                <a:solidFill>
                  <a:srgbClr val="000000"/>
                </a:solidFill>
                <a:latin typeface="Verdana"/>
                <a:ea typeface="Verdana"/>
                <a:cs typeface="Verdana"/>
                <a:sym typeface="Verdana"/>
              </a:rPr>
              <a:t> Observation</a:t>
            </a:r>
          </a:p>
          <a:p>
            <a:pPr marL="0" marR="0" lvl="0" indent="0" algn="l" rtl="0">
              <a:lnSpc>
                <a:spcPct val="100000"/>
              </a:lnSpc>
              <a:spcBef>
                <a:spcPts val="700"/>
              </a:spcBef>
              <a:spcAft>
                <a:spcPts val="0"/>
              </a:spcAft>
              <a:buClr>
                <a:srgbClr val="CC0000"/>
              </a:buClr>
              <a:buSzPct val="100000"/>
              <a:buFont typeface="Noto Symbol"/>
              <a:buChar char="●"/>
            </a:pPr>
            <a:r>
              <a:rPr lang="en-US" sz="3000" b="0" i="0" u="none" strike="noStrike" cap="none" baseline="0">
                <a:solidFill>
                  <a:srgbClr val="000000"/>
                </a:solidFill>
                <a:latin typeface="Verdana"/>
                <a:ea typeface="Verdana"/>
                <a:cs typeface="Verdana"/>
                <a:sym typeface="Verdana"/>
              </a:rPr>
              <a:t> Story writing workshops </a:t>
            </a:r>
          </a:p>
        </p:txBody>
      </p:sp>
      <p:sp>
        <p:nvSpPr>
          <p:cNvPr id="345" name="Shape 34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Techniques</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50"/>
        <p:cNvGrpSpPr/>
        <p:nvPr/>
      </p:nvGrpSpPr>
      <p:grpSpPr>
        <a:xfrm>
          <a:off x="0" y="0"/>
          <a:ext cx="0" cy="0"/>
          <a:chOff x="0" y="0"/>
          <a:chExt cx="0" cy="0"/>
        </a:xfrm>
      </p:grpSpPr>
      <p:sp>
        <p:nvSpPr>
          <p:cNvPr id="351" name="Shape 35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Exercise – </a:t>
            </a:r>
            <a:r>
              <a:rPr lang="en-US" sz="3800" b="1" i="0" u="none" strike="noStrike" cap="none" baseline="0" dirty="0" smtClean="0">
                <a:solidFill>
                  <a:srgbClr val="000000"/>
                </a:solidFill>
                <a:latin typeface="Verdana"/>
                <a:ea typeface="Verdana"/>
                <a:cs typeface="Verdana"/>
                <a:sym typeface="Verdana"/>
              </a:rPr>
              <a:t>3</a:t>
            </a:r>
            <a:r>
              <a:rPr lang="en-US" sz="3800" b="0" i="0" u="none" strike="noStrike" cap="none" baseline="0" dirty="0" smtClean="0">
                <a:solidFill>
                  <a:srgbClr val="000000"/>
                </a:solidFill>
                <a:latin typeface="Verdana"/>
                <a:ea typeface="Verdana"/>
                <a:cs typeface="Verdana"/>
                <a:sym typeface="Verdana"/>
              </a:rPr>
              <a:t>  (User Story) </a:t>
            </a:r>
            <a:endParaRPr lang="en-US" sz="3800" b="0" i="0" u="none" strike="noStrike" cap="none" baseline="0" dirty="0">
              <a:solidFill>
                <a:srgbClr val="000000"/>
              </a:solidFill>
              <a:latin typeface="Verdana"/>
              <a:ea typeface="Verdana"/>
              <a:cs typeface="Verdana"/>
              <a:sym typeface="Verdana"/>
            </a:endParaRPr>
          </a:p>
        </p:txBody>
      </p:sp>
      <p:sp>
        <p:nvSpPr>
          <p:cNvPr id="2" name="Content Placeholder 1"/>
          <p:cNvSpPr>
            <a:spLocks noGrp="1"/>
          </p:cNvSpPr>
          <p:nvPr>
            <p:ph sz="quarter" idx="10"/>
          </p:nvPr>
        </p:nvSpPr>
        <p:spPr/>
        <p:txBody>
          <a:bodyPr/>
          <a:lstStyle/>
          <a:p>
            <a:pPr marL="571500" indent="-571500">
              <a:buClr>
                <a:srgbClr val="CC0000"/>
              </a:buClr>
              <a:buSzPct val="100000"/>
              <a:buFont typeface="Arial" panose="020B0604020202020204" pitchFamily="34" charset="0"/>
              <a:buChar char="•"/>
            </a:pPr>
            <a:r>
              <a:rPr lang="en-US" sz="4000" dirty="0">
                <a:latin typeface="Verdana"/>
                <a:ea typeface="Verdana"/>
                <a:cs typeface="Verdana"/>
                <a:sym typeface="Verdana"/>
              </a:rPr>
              <a:t>Banking Account Application</a:t>
            </a:r>
          </a:p>
          <a:p>
            <a:pPr marL="571500" indent="-571500">
              <a:buClr>
                <a:srgbClr val="CC0000"/>
              </a:buClr>
              <a:buSzPct val="100000"/>
              <a:buFont typeface="Arial" panose="020B0604020202020204" pitchFamily="34" charset="0"/>
              <a:buChar char="•"/>
            </a:pPr>
            <a:r>
              <a:rPr lang="en-US" sz="4000" dirty="0">
                <a:latin typeface="Verdana"/>
                <a:ea typeface="Verdana"/>
                <a:cs typeface="Verdana"/>
                <a:sym typeface="Verdana"/>
              </a:rPr>
              <a:t>In a group write user stories. </a:t>
            </a:r>
            <a:endParaRPr lang="en-US" sz="4000" dirty="0" smtClean="0">
              <a:latin typeface="Verdana"/>
              <a:ea typeface="Verdana"/>
              <a:cs typeface="Verdana"/>
              <a:sym typeface="Verdana"/>
            </a:endParaRPr>
          </a:p>
          <a:p>
            <a:pPr marL="571500" indent="-571500">
              <a:buClr>
                <a:srgbClr val="CC0000"/>
              </a:buClr>
              <a:buSzPct val="100000"/>
              <a:buFont typeface="Arial" panose="020B0604020202020204" pitchFamily="34" charset="0"/>
              <a:buChar char="•"/>
            </a:pPr>
            <a:r>
              <a:rPr lang="en-US" sz="4000" dirty="0" smtClean="0">
                <a:latin typeface="Verdana"/>
                <a:ea typeface="Verdana"/>
                <a:cs typeface="Verdana"/>
                <a:sym typeface="Verdana"/>
              </a:rPr>
              <a:t>A </a:t>
            </a:r>
            <a:r>
              <a:rPr lang="en-US" sz="4000" dirty="0">
                <a:latin typeface="Verdana"/>
                <a:ea typeface="Verdana"/>
                <a:cs typeface="Verdana"/>
                <a:sym typeface="Verdana"/>
              </a:rPr>
              <a:t>story </a:t>
            </a:r>
            <a:r>
              <a:rPr lang="en-US" sz="4000" dirty="0" smtClean="0">
                <a:latin typeface="Verdana"/>
                <a:ea typeface="Verdana"/>
                <a:cs typeface="Verdana"/>
                <a:sym typeface="Verdana"/>
              </a:rPr>
              <a:t>in a </a:t>
            </a:r>
            <a:r>
              <a:rPr lang="en-US" sz="4000" dirty="0">
                <a:latin typeface="Verdana"/>
                <a:ea typeface="Verdana"/>
                <a:cs typeface="Verdana"/>
                <a:sym typeface="Verdana"/>
              </a:rPr>
              <a:t>card</a:t>
            </a:r>
            <a:r>
              <a:rPr lang="en-US" sz="4000" dirty="0" smtClean="0">
                <a:latin typeface="Verdana"/>
                <a:ea typeface="Verdana"/>
                <a:cs typeface="Verdana"/>
                <a:sym typeface="Verdana"/>
              </a:rPr>
              <a:t>.</a:t>
            </a:r>
            <a:endParaRPr lang="en-US" sz="3600" dirty="0">
              <a:latin typeface="Verdana"/>
              <a:ea typeface="Verdana"/>
              <a:cs typeface="Verdana"/>
              <a:sym typeface="Verdana"/>
            </a:endParaRPr>
          </a:p>
          <a:p>
            <a:pPr marL="571500" indent="-571500">
              <a:buFont typeface="Arial" panose="020B0604020202020204" pitchFamily="34" charset="0"/>
              <a:buChar char="•"/>
            </a:pPr>
            <a:endParaRPr lang="en-US" sz="4000" dirty="0"/>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 name="Title 1"/>
          <p:cNvSpPr>
            <a:spLocks noGrp="1"/>
          </p:cNvSpPr>
          <p:nvPr>
            <p:ph type="title"/>
          </p:nvPr>
        </p:nvSpPr>
        <p:spPr>
          <a:xfrm>
            <a:off x="590264" y="2636927"/>
            <a:ext cx="7942217" cy="2988958"/>
          </a:xfrm>
        </p:spPr>
        <p:txBody>
          <a:bodyPr/>
          <a:lstStyle/>
          <a:p>
            <a:pPr lvl="0" algn="l">
              <a:lnSpc>
                <a:spcPct val="80000"/>
              </a:lnSpc>
              <a:buClr>
                <a:srgbClr val="CC0000"/>
              </a:buClr>
              <a:buSzPct val="100000"/>
            </a:pPr>
            <a:r>
              <a:rPr lang="en-US" sz="4400" b="1" dirty="0">
                <a:solidFill>
                  <a:srgbClr val="000000"/>
                </a:solidFill>
                <a:latin typeface="Verdana"/>
                <a:ea typeface="Verdana"/>
                <a:cs typeface="Verdana"/>
                <a:sym typeface="Verdana"/>
              </a:rPr>
              <a:t>Sprint </a:t>
            </a:r>
            <a:r>
              <a:rPr lang="en-US" sz="4400" b="1" dirty="0" smtClean="0">
                <a:solidFill>
                  <a:srgbClr val="000000"/>
                </a:solidFill>
                <a:latin typeface="Verdana"/>
                <a:ea typeface="Verdana"/>
                <a:cs typeface="Verdana"/>
                <a:sym typeface="Verdana"/>
              </a:rPr>
              <a:t>-2</a:t>
            </a:r>
            <a:r>
              <a:rPr lang="en-US" sz="4400" dirty="0" smtClean="0">
                <a:solidFill>
                  <a:srgbClr val="000000"/>
                </a:solidFill>
                <a:latin typeface="Verdana"/>
                <a:ea typeface="Verdana"/>
                <a:cs typeface="Verdana"/>
                <a:sym typeface="Verdana"/>
              </a:rPr>
              <a:t/>
            </a:r>
            <a:br>
              <a:rPr lang="en-US" sz="4400" dirty="0" smtClean="0">
                <a:solidFill>
                  <a:srgbClr val="000000"/>
                </a:solidFill>
                <a:latin typeface="Verdana"/>
                <a:ea typeface="Verdana"/>
                <a:cs typeface="Verdana"/>
                <a:sym typeface="Verdana"/>
              </a:rPr>
            </a:br>
            <a:r>
              <a:rPr lang="en-US" sz="4400" dirty="0">
                <a:solidFill>
                  <a:srgbClr val="000000"/>
                </a:solidFill>
                <a:latin typeface="Verdana"/>
                <a:ea typeface="Verdana"/>
                <a:cs typeface="Verdana"/>
                <a:sym typeface="Verdana"/>
              </a:rPr>
              <a:t/>
            </a:r>
            <a:br>
              <a:rPr lang="en-US" sz="4400" dirty="0">
                <a:solidFill>
                  <a:srgbClr val="000000"/>
                </a:solidFill>
                <a:latin typeface="Verdana"/>
                <a:ea typeface="Verdana"/>
                <a:cs typeface="Verdana"/>
                <a:sym typeface="Verdana"/>
              </a:rPr>
            </a:br>
            <a:r>
              <a:rPr lang="en-US" sz="4400" dirty="0" smtClean="0">
                <a:latin typeface="Verdana"/>
                <a:ea typeface="Verdana"/>
                <a:cs typeface="Verdana"/>
                <a:sym typeface="Verdana"/>
              </a:rPr>
              <a:t>- Estimation</a:t>
            </a:r>
            <a:br>
              <a:rPr lang="en-US" sz="4400" dirty="0" smtClean="0">
                <a:latin typeface="Verdana"/>
                <a:ea typeface="Verdana"/>
                <a:cs typeface="Verdana"/>
                <a:sym typeface="Verdana"/>
              </a:rPr>
            </a:br>
            <a:r>
              <a:rPr lang="en-US" sz="4400" dirty="0" smtClean="0">
                <a:latin typeface="Verdana"/>
                <a:ea typeface="Verdana"/>
                <a:cs typeface="Verdana"/>
                <a:sym typeface="Verdana"/>
              </a:rPr>
              <a:t>- Story Points</a:t>
            </a:r>
            <a:br>
              <a:rPr lang="en-US" sz="4400" dirty="0" smtClean="0">
                <a:latin typeface="Verdana"/>
                <a:ea typeface="Verdana"/>
                <a:cs typeface="Verdana"/>
                <a:sym typeface="Verdana"/>
              </a:rPr>
            </a:br>
            <a:r>
              <a:rPr lang="en-US" sz="4400" dirty="0" smtClean="0">
                <a:latin typeface="Verdana"/>
                <a:ea typeface="Verdana"/>
                <a:cs typeface="Verdana"/>
                <a:sym typeface="Verdana"/>
              </a:rPr>
              <a:t>- Ideal Days</a:t>
            </a:r>
            <a:endParaRPr lang="en-US" sz="4400" dirty="0"/>
          </a:p>
        </p:txBody>
      </p:sp>
      <p:pic>
        <p:nvPicPr>
          <p:cNvPr id="268" name="Shape 268"/>
          <p:cNvPicPr preferRelativeResize="0"/>
          <p:nvPr/>
        </p:nvPicPr>
        <p:blipFill rotWithShape="1">
          <a:blip r:embed="rId3">
            <a:alphaModFix/>
          </a:blip>
          <a:srcRect/>
          <a:stretch/>
        </p:blipFill>
        <p:spPr>
          <a:xfrm>
            <a:off x="6705600" y="0"/>
            <a:ext cx="2438400" cy="2481944"/>
          </a:xfrm>
          <a:prstGeom prst="rect">
            <a:avLst/>
          </a:prstGeom>
          <a:noFill/>
          <a:ln>
            <a:noFill/>
          </a:ln>
        </p:spPr>
      </p:pic>
    </p:spTree>
    <p:extLst>
      <p:ext uri="{BB962C8B-B14F-4D97-AF65-F5344CB8AC3E}">
        <p14:creationId xmlns:p14="http://schemas.microsoft.com/office/powerpoint/2010/main" val="3629949333"/>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Shape 36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Estimation steps</a:t>
            </a:r>
            <a:r>
              <a:rPr lang="en-US" sz="3800" b="0" i="0" u="none" strike="noStrike" cap="none" baseline="0" dirty="0">
                <a:solidFill>
                  <a:srgbClr val="000000"/>
                </a:solidFill>
                <a:latin typeface="Verdana"/>
                <a:ea typeface="Verdana"/>
                <a:cs typeface="Verdana"/>
                <a:sym typeface="Verdana"/>
              </a:rPr>
              <a:t> </a:t>
            </a:r>
          </a:p>
        </p:txBody>
      </p:sp>
      <p:pic>
        <p:nvPicPr>
          <p:cNvPr id="364" name="Shape 364"/>
          <p:cNvPicPr preferRelativeResize="0"/>
          <p:nvPr/>
        </p:nvPicPr>
        <p:blipFill rotWithShape="1">
          <a:blip r:embed="rId4">
            <a:alphaModFix/>
          </a:blip>
          <a:srcRect/>
          <a:stretch/>
        </p:blipFill>
        <p:spPr>
          <a:xfrm>
            <a:off x="1919286" y="2828925"/>
            <a:ext cx="5295900" cy="21145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8"/>
        <p:cNvGrpSpPr/>
        <p:nvPr/>
      </p:nvGrpSpPr>
      <p:grpSpPr>
        <a:xfrm>
          <a:off x="0" y="0"/>
          <a:ext cx="0" cy="0"/>
          <a:chOff x="0" y="0"/>
          <a:chExt cx="0" cy="0"/>
        </a:xfrm>
      </p:grpSpPr>
      <p:sp>
        <p:nvSpPr>
          <p:cNvPr id="370" name="Shape 370"/>
          <p:cNvSpPr txBox="1">
            <a:spLocks noGrp="1"/>
          </p:cNvSpPr>
          <p:nvPr>
            <p:ph sz="quarter" idx="10"/>
          </p:nvPr>
        </p:nvSpPr>
        <p:spPr>
          <a:prstGeom prst="rect">
            <a:avLst/>
          </a:prstGeom>
          <a:noFill/>
          <a:ln>
            <a:noFill/>
          </a:ln>
        </p:spPr>
        <p:txBody>
          <a:bodyPr lIns="50800" tIns="50800" rIns="50800" bIns="50800" anchor="t" anchorCtr="0">
            <a:noAutofit/>
          </a:bodyPr>
          <a:lstStyle/>
          <a:p>
            <a:pPr>
              <a:spcBef>
                <a:spcPts val="700"/>
              </a:spcBef>
              <a:buClr>
                <a:srgbClr val="CC0000"/>
              </a:buClr>
              <a:buSzPct val="100000"/>
            </a:pPr>
            <a:r>
              <a:rPr lang="en-US" sz="3000" dirty="0" smtClean="0">
                <a:latin typeface="Verdana"/>
                <a:ea typeface="Verdana"/>
                <a:cs typeface="Verdana"/>
                <a:sym typeface="Verdana"/>
              </a:rPr>
              <a:t>Wideband Delphi</a:t>
            </a:r>
          </a:p>
          <a:p>
            <a:pPr>
              <a:spcBef>
                <a:spcPts val="700"/>
              </a:spcBef>
              <a:buClr>
                <a:srgbClr val="CC0000"/>
              </a:buClr>
              <a:buSzPct val="100000"/>
            </a:pPr>
            <a:r>
              <a:rPr lang="en-US" sz="3000" dirty="0" smtClean="0">
                <a:latin typeface="Verdana"/>
                <a:ea typeface="Verdana"/>
                <a:cs typeface="Verdana"/>
                <a:sym typeface="Verdana"/>
              </a:rPr>
              <a:t>Relative Size Estimation</a:t>
            </a:r>
          </a:p>
          <a:p>
            <a:pPr>
              <a:spcBef>
                <a:spcPts val="700"/>
              </a:spcBef>
              <a:buClr>
                <a:srgbClr val="CC0000"/>
              </a:buClr>
              <a:buSzPct val="100000"/>
            </a:pPr>
            <a:r>
              <a:rPr lang="en-US" sz="3000" dirty="0" smtClean="0">
                <a:latin typeface="Verdana"/>
                <a:ea typeface="Verdana"/>
                <a:cs typeface="Verdana"/>
                <a:sym typeface="Verdana"/>
              </a:rPr>
              <a:t>Planning Poker</a:t>
            </a:r>
          </a:p>
          <a:p>
            <a:pPr>
              <a:spcBef>
                <a:spcPts val="700"/>
              </a:spcBef>
              <a:buClr>
                <a:srgbClr val="CC0000"/>
              </a:buClr>
              <a:buSzPct val="100000"/>
            </a:pPr>
            <a:r>
              <a:rPr lang="en-US" sz="3000" dirty="0" smtClean="0">
                <a:latin typeface="Verdana"/>
                <a:ea typeface="Verdana"/>
                <a:cs typeface="Verdana"/>
                <a:sym typeface="Verdana"/>
              </a:rPr>
              <a:t>Mute Mapping</a:t>
            </a:r>
          </a:p>
          <a:p>
            <a:pPr>
              <a:spcBef>
                <a:spcPts val="700"/>
              </a:spcBef>
              <a:buClr>
                <a:srgbClr val="CC0000"/>
              </a:buClr>
              <a:buSzPct val="100000"/>
            </a:pPr>
            <a:endParaRPr lang="en-US" sz="3000" dirty="0">
              <a:latin typeface="Verdana"/>
              <a:ea typeface="Verdana"/>
              <a:cs typeface="Verdana"/>
              <a:sym typeface="Verdana"/>
            </a:endParaRPr>
          </a:p>
          <a:p>
            <a:pPr marL="0" indent="0">
              <a:buClr>
                <a:srgbClr val="CC0000"/>
              </a:buClr>
              <a:buSzPct val="100000"/>
              <a:buNone/>
            </a:pPr>
            <a:r>
              <a:rPr lang="en-US" sz="2400" b="1" dirty="0" smtClean="0">
                <a:latin typeface="Verdana"/>
                <a:ea typeface="Verdana"/>
                <a:cs typeface="Verdana"/>
                <a:sym typeface="Verdana"/>
              </a:rPr>
              <a:t>You Use either or any combination of below techniques to above methods.</a:t>
            </a:r>
          </a:p>
          <a:p>
            <a:pPr lvl="1">
              <a:buClr>
                <a:srgbClr val="CC0000"/>
              </a:buClr>
              <a:buSzPct val="100000"/>
            </a:pPr>
            <a:r>
              <a:rPr lang="en-US" sz="2400" dirty="0" smtClean="0">
                <a:latin typeface="Verdana"/>
                <a:ea typeface="Verdana"/>
                <a:cs typeface="Verdana"/>
                <a:sym typeface="Verdana"/>
              </a:rPr>
              <a:t>Expert Judgement </a:t>
            </a:r>
            <a:endParaRPr lang="en-US" sz="2400" dirty="0">
              <a:latin typeface="Verdana"/>
              <a:ea typeface="Verdana"/>
              <a:cs typeface="Verdana"/>
              <a:sym typeface="Verdana"/>
            </a:endParaRPr>
          </a:p>
          <a:p>
            <a:pPr lvl="1">
              <a:spcBef>
                <a:spcPts val="700"/>
              </a:spcBef>
              <a:buClr>
                <a:srgbClr val="CC0000"/>
              </a:buClr>
              <a:buSzPct val="100000"/>
            </a:pPr>
            <a:r>
              <a:rPr lang="en-US" sz="2400" dirty="0">
                <a:latin typeface="Verdana"/>
                <a:ea typeface="Verdana"/>
                <a:cs typeface="Verdana"/>
                <a:sym typeface="Verdana"/>
              </a:rPr>
              <a:t>Analogy </a:t>
            </a:r>
          </a:p>
          <a:p>
            <a:pPr lvl="1">
              <a:spcBef>
                <a:spcPts val="700"/>
              </a:spcBef>
              <a:buClr>
                <a:srgbClr val="CC0000"/>
              </a:buClr>
              <a:buSzPct val="100000"/>
            </a:pPr>
            <a:r>
              <a:rPr lang="en-US" sz="2400" dirty="0" smtClean="0">
                <a:latin typeface="Verdana"/>
                <a:ea typeface="Verdana"/>
                <a:cs typeface="Verdana"/>
                <a:sym typeface="Verdana"/>
              </a:rPr>
              <a:t>Bottom Up</a:t>
            </a:r>
          </a:p>
          <a:p>
            <a:pPr lvl="1">
              <a:spcBef>
                <a:spcPts val="700"/>
              </a:spcBef>
              <a:buClr>
                <a:srgbClr val="CC0000"/>
              </a:buClr>
              <a:buSzPct val="100000"/>
            </a:pPr>
            <a:r>
              <a:rPr lang="en-US" sz="2400" dirty="0" smtClean="0">
                <a:latin typeface="Verdana"/>
                <a:ea typeface="Verdana"/>
                <a:cs typeface="Verdana"/>
                <a:sym typeface="Verdana"/>
              </a:rPr>
              <a:t>Top Down</a:t>
            </a:r>
            <a:endParaRPr lang="en-US" sz="2400" dirty="0">
              <a:latin typeface="Verdana"/>
              <a:ea typeface="Verdana"/>
              <a:cs typeface="Verdana"/>
              <a:sym typeface="Verdana"/>
            </a:endParaRPr>
          </a:p>
          <a:p>
            <a:pPr marL="0" indent="0">
              <a:spcBef>
                <a:spcPts val="700"/>
              </a:spcBef>
              <a:buClr>
                <a:srgbClr val="CC0000"/>
              </a:buClr>
              <a:buSzPct val="100000"/>
              <a:buNone/>
            </a:pPr>
            <a:endParaRPr lang="en-US" sz="3000" dirty="0" smtClean="0">
              <a:latin typeface="Verdana"/>
              <a:ea typeface="Verdana"/>
              <a:cs typeface="Verdana"/>
              <a:sym typeface="Verdana"/>
            </a:endParaRPr>
          </a:p>
          <a:p>
            <a:pPr>
              <a:spcBef>
                <a:spcPts val="700"/>
              </a:spcBef>
              <a:buClr>
                <a:srgbClr val="CC0000"/>
              </a:buClr>
              <a:buSzPct val="100000"/>
            </a:pPr>
            <a:endParaRPr lang="en-US" sz="3000" dirty="0" smtClean="0">
              <a:latin typeface="Verdana"/>
              <a:ea typeface="Verdana"/>
              <a:cs typeface="Verdana"/>
              <a:sym typeface="Verdana"/>
            </a:endParaRPr>
          </a:p>
          <a:p>
            <a:pPr>
              <a:spcBef>
                <a:spcPts val="700"/>
              </a:spcBef>
              <a:buClr>
                <a:srgbClr val="CC0000"/>
              </a:buClr>
              <a:buSzPct val="100000"/>
            </a:pPr>
            <a:endParaRPr lang="en-US" sz="3000" b="0" i="0" u="none" strike="noStrike" cap="none" baseline="0" dirty="0">
              <a:solidFill>
                <a:srgbClr val="000000"/>
              </a:solidFill>
              <a:latin typeface="Verdana"/>
              <a:ea typeface="Verdana"/>
              <a:cs typeface="Verdana"/>
              <a:sym typeface="Verdana"/>
            </a:endParaRPr>
          </a:p>
        </p:txBody>
      </p:sp>
      <p:sp>
        <p:nvSpPr>
          <p:cNvPr id="369" name="Shape 36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smtClean="0">
                <a:solidFill>
                  <a:srgbClr val="000000"/>
                </a:solidFill>
                <a:latin typeface="Verdana"/>
                <a:ea typeface="Verdana"/>
                <a:cs typeface="Verdana"/>
                <a:sym typeface="Verdana"/>
              </a:rPr>
              <a:t>Most Common </a:t>
            </a:r>
            <a:r>
              <a:rPr lang="en-US" sz="3800" b="0" i="0" u="none" strike="noStrike" cap="none" baseline="0" dirty="0">
                <a:solidFill>
                  <a:srgbClr val="000000"/>
                </a:solidFill>
                <a:latin typeface="Verdana"/>
                <a:ea typeface="Verdana"/>
                <a:cs typeface="Verdana"/>
                <a:sym typeface="Verdana"/>
              </a:rPr>
              <a:t>techniques </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nSpc>
                <a:spcPct val="150000"/>
              </a:lnSpc>
            </a:pPr>
            <a:r>
              <a:rPr lang="en-US" sz="2800" dirty="0" smtClean="0"/>
              <a:t>Electronics</a:t>
            </a:r>
          </a:p>
          <a:p>
            <a:pPr>
              <a:lnSpc>
                <a:spcPct val="150000"/>
              </a:lnSpc>
            </a:pPr>
            <a:r>
              <a:rPr lang="en-US" sz="2800" dirty="0" smtClean="0"/>
              <a:t>Participation</a:t>
            </a:r>
          </a:p>
          <a:p>
            <a:pPr>
              <a:lnSpc>
                <a:spcPct val="150000"/>
              </a:lnSpc>
            </a:pPr>
            <a:r>
              <a:rPr lang="en-US" sz="2800" dirty="0" smtClean="0"/>
              <a:t>Time Management</a:t>
            </a:r>
          </a:p>
          <a:p>
            <a:pPr lvl="1">
              <a:lnSpc>
                <a:spcPct val="150000"/>
              </a:lnSpc>
            </a:pPr>
            <a:r>
              <a:rPr lang="en-US" sz="2800" dirty="0" smtClean="0"/>
              <a:t>Start &amp; End Time</a:t>
            </a:r>
          </a:p>
          <a:p>
            <a:pPr lvl="1">
              <a:lnSpc>
                <a:spcPct val="150000"/>
              </a:lnSpc>
            </a:pPr>
            <a:r>
              <a:rPr lang="en-US" sz="2800" dirty="0" smtClean="0"/>
              <a:t>Breaks</a:t>
            </a:r>
            <a:endParaRPr lang="en-US" sz="2800" dirty="0"/>
          </a:p>
        </p:txBody>
      </p:sp>
      <p:sp>
        <p:nvSpPr>
          <p:cNvPr id="3" name="Title 2"/>
          <p:cNvSpPr>
            <a:spLocks noGrp="1"/>
          </p:cNvSpPr>
          <p:nvPr>
            <p:ph type="title"/>
          </p:nvPr>
        </p:nvSpPr>
        <p:spPr/>
        <p:txBody>
          <a:bodyPr/>
          <a:lstStyle/>
          <a:p>
            <a:r>
              <a:rPr lang="en-US" dirty="0" smtClean="0"/>
              <a:t>Working Agreements</a:t>
            </a:r>
            <a:endParaRPr lang="en-US" dirty="0"/>
          </a:p>
        </p:txBody>
      </p:sp>
    </p:spTree>
    <p:extLst>
      <p:ext uri="{BB962C8B-B14F-4D97-AF65-F5344CB8AC3E}">
        <p14:creationId xmlns:p14="http://schemas.microsoft.com/office/powerpoint/2010/main" val="2757813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74"/>
        <p:cNvGrpSpPr/>
        <p:nvPr/>
      </p:nvGrpSpPr>
      <p:grpSpPr>
        <a:xfrm>
          <a:off x="0" y="0"/>
          <a:ext cx="0" cy="0"/>
          <a:chOff x="0" y="0"/>
          <a:chExt cx="0" cy="0"/>
        </a:xfrm>
      </p:grpSpPr>
      <p:sp>
        <p:nvSpPr>
          <p:cNvPr id="376" name="Shape 376"/>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0,1,2,3,5 and 8  </a:t>
            </a:r>
            <a:r>
              <a:rPr lang="en-US" sz="3000" b="0" i="0" u="none" strike="noStrike" cap="none" baseline="0" dirty="0" smtClean="0">
                <a:solidFill>
                  <a:srgbClr val="000000"/>
                </a:solidFill>
                <a:latin typeface="Verdana"/>
                <a:ea typeface="Verdana"/>
                <a:cs typeface="Verdana"/>
                <a:sym typeface="Verdana"/>
              </a:rPr>
              <a:t>(Fibonacci/</a:t>
            </a:r>
            <a:r>
              <a:rPr lang="en-US" sz="3000" b="0" i="0" u="none" strike="noStrike" cap="none" baseline="0" dirty="0" err="1" smtClean="0">
                <a:solidFill>
                  <a:srgbClr val="000000"/>
                </a:solidFill>
                <a:latin typeface="Verdana"/>
                <a:ea typeface="Verdana"/>
                <a:cs typeface="Verdana"/>
                <a:sym typeface="Verdana"/>
              </a:rPr>
              <a:t>Hemchandra</a:t>
            </a:r>
            <a:r>
              <a:rPr lang="en-US" sz="3000" b="0" i="0" u="none" strike="noStrike" cap="none" baseline="0" dirty="0" smtClean="0">
                <a:solidFill>
                  <a:srgbClr val="000000"/>
                </a:solidFill>
                <a:latin typeface="Verdana"/>
                <a:ea typeface="Verdana"/>
                <a:cs typeface="Verdana"/>
                <a:sym typeface="Verdana"/>
              </a:rPr>
              <a:t> </a:t>
            </a:r>
            <a:r>
              <a:rPr lang="en-US" sz="3000" b="0" i="0" u="none" strike="noStrike" cap="none" baseline="0" dirty="0">
                <a:solidFill>
                  <a:srgbClr val="000000"/>
                </a:solidFill>
                <a:latin typeface="Verdana"/>
                <a:ea typeface="Verdana"/>
                <a:cs typeface="Verdana"/>
                <a:sym typeface="Verdana"/>
              </a:rPr>
              <a:t>series)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1,2,4 and </a:t>
            </a:r>
            <a:r>
              <a:rPr lang="en-US" sz="3000" b="0" i="0" u="none" strike="noStrike" cap="none" baseline="0" dirty="0" smtClean="0">
                <a:solidFill>
                  <a:srgbClr val="000000"/>
                </a:solidFill>
                <a:latin typeface="Verdana"/>
                <a:ea typeface="Verdana"/>
                <a:cs typeface="Verdana"/>
                <a:sym typeface="Verdana"/>
              </a:rPr>
              <a:t>8 (Geometrical</a:t>
            </a:r>
            <a:r>
              <a:rPr lang="en-US" sz="3000" b="0" i="0" u="none" strike="noStrike" cap="none" dirty="0" smtClean="0">
                <a:solidFill>
                  <a:srgbClr val="000000"/>
                </a:solidFill>
                <a:latin typeface="Verdana"/>
                <a:ea typeface="Verdana"/>
                <a:cs typeface="Verdana"/>
                <a:sym typeface="Verdana"/>
              </a:rPr>
              <a:t> increase)</a:t>
            </a:r>
          </a:p>
          <a:p>
            <a:pPr marL="0" indent="0">
              <a:spcBef>
                <a:spcPts val="700"/>
              </a:spcBef>
              <a:buClr>
                <a:srgbClr val="CC0000"/>
              </a:buClr>
              <a:buSzPct val="100000"/>
              <a:buNone/>
            </a:pPr>
            <a:endParaRPr lang="en-US" sz="3000" baseline="0" dirty="0">
              <a:latin typeface="Verdana"/>
              <a:ea typeface="Verdana"/>
              <a:cs typeface="Verdana"/>
              <a:sym typeface="Verdana"/>
            </a:endParaRPr>
          </a:p>
        </p:txBody>
      </p:sp>
      <p:sp>
        <p:nvSpPr>
          <p:cNvPr id="375" name="Shape 37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The </a:t>
            </a:r>
            <a:r>
              <a:rPr lang="en-US" sz="3800" b="0" i="0" u="none" strike="noStrike" cap="none" baseline="0" dirty="0" smtClean="0">
                <a:solidFill>
                  <a:srgbClr val="000000"/>
                </a:solidFill>
                <a:latin typeface="Verdana"/>
                <a:ea typeface="Verdana"/>
                <a:cs typeface="Verdana"/>
                <a:sym typeface="Verdana"/>
              </a:rPr>
              <a:t>Estimation </a:t>
            </a:r>
            <a:r>
              <a:rPr lang="en-US" sz="3800" b="0" dirty="0">
                <a:latin typeface="Verdana"/>
                <a:ea typeface="Verdana"/>
                <a:cs typeface="Verdana"/>
                <a:sym typeface="Verdana"/>
              </a:rPr>
              <a:t>S</a:t>
            </a:r>
            <a:r>
              <a:rPr lang="en-US" sz="3800" b="0" i="0" u="none" strike="noStrike" cap="none" baseline="0" dirty="0" smtClean="0">
                <a:solidFill>
                  <a:srgbClr val="000000"/>
                </a:solidFill>
                <a:latin typeface="Verdana"/>
                <a:ea typeface="Verdana"/>
                <a:cs typeface="Verdana"/>
                <a:sym typeface="Verdana"/>
              </a:rPr>
              <a:t>cale  </a:t>
            </a:r>
            <a:endParaRPr lang="en-US" sz="3800" b="0" i="0" u="none" strike="noStrike" cap="none" baseline="0" dirty="0">
              <a:solidFill>
                <a:srgbClr val="000000"/>
              </a:solidFill>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ts val="700"/>
              </a:spcBef>
              <a:buClr>
                <a:srgbClr val="CC0000"/>
              </a:buClr>
              <a:buSzPct val="100000"/>
            </a:pPr>
            <a:r>
              <a:rPr lang="en-US" sz="3200" dirty="0">
                <a:solidFill>
                  <a:schemeClr val="tx1"/>
                </a:solidFill>
                <a:latin typeface="Verdana"/>
                <a:ea typeface="Verdana"/>
                <a:cs typeface="Verdana"/>
                <a:sym typeface="Verdana"/>
              </a:rPr>
              <a:t>Estimation of work happens in story points.</a:t>
            </a:r>
          </a:p>
          <a:p>
            <a:pPr>
              <a:spcBef>
                <a:spcPts val="700"/>
              </a:spcBef>
              <a:buClr>
                <a:srgbClr val="CC0000"/>
              </a:buClr>
              <a:buSzPct val="100000"/>
            </a:pPr>
            <a:r>
              <a:rPr lang="en-US" sz="3200" b="1" dirty="0">
                <a:solidFill>
                  <a:schemeClr val="accent2"/>
                </a:solidFill>
                <a:latin typeface="Verdana"/>
                <a:ea typeface="Verdana"/>
                <a:cs typeface="Verdana"/>
                <a:sym typeface="Verdana"/>
              </a:rPr>
              <a:t>User Story # Story Points</a:t>
            </a:r>
          </a:p>
          <a:p>
            <a:pPr>
              <a:spcBef>
                <a:spcPts val="700"/>
              </a:spcBef>
              <a:buClr>
                <a:srgbClr val="CC0000"/>
              </a:buClr>
              <a:buSzPct val="100000"/>
            </a:pPr>
            <a:r>
              <a:rPr lang="en-US" sz="3200" dirty="0">
                <a:solidFill>
                  <a:schemeClr val="tx1"/>
                </a:solidFill>
                <a:latin typeface="Verdana"/>
                <a:ea typeface="Verdana"/>
                <a:cs typeface="Verdana"/>
                <a:sym typeface="Verdana"/>
              </a:rPr>
              <a:t>Do not estimate durations but </a:t>
            </a:r>
            <a:r>
              <a:rPr lang="en-US" sz="3200" dirty="0" smtClean="0">
                <a:solidFill>
                  <a:schemeClr val="tx1"/>
                </a:solidFill>
                <a:latin typeface="Verdana"/>
                <a:ea typeface="Verdana"/>
                <a:cs typeface="Verdana"/>
                <a:sym typeface="Verdana"/>
              </a:rPr>
              <a:t>complexity</a:t>
            </a:r>
          </a:p>
          <a:p>
            <a:pPr>
              <a:spcBef>
                <a:spcPts val="700"/>
              </a:spcBef>
              <a:buClr>
                <a:srgbClr val="CC0000"/>
              </a:buClr>
              <a:buSzPct val="100000"/>
            </a:pPr>
            <a:r>
              <a:rPr lang="en-US" sz="3200" dirty="0" smtClean="0">
                <a:solidFill>
                  <a:schemeClr val="tx1"/>
                </a:solidFill>
                <a:latin typeface="Verdana"/>
                <a:ea typeface="Verdana"/>
                <a:cs typeface="Verdana"/>
                <a:sym typeface="Verdana"/>
              </a:rPr>
              <a:t>Simple things can take more time and vice versa.</a:t>
            </a:r>
            <a:endParaRPr lang="en-US" sz="3200" dirty="0">
              <a:solidFill>
                <a:schemeClr val="tx1"/>
              </a:solidFill>
              <a:latin typeface="Verdana"/>
              <a:ea typeface="Verdana"/>
              <a:cs typeface="Verdana"/>
              <a:sym typeface="Verdana"/>
            </a:endParaRPr>
          </a:p>
          <a:p>
            <a:endParaRPr lang="en-US" sz="3200" dirty="0">
              <a:solidFill>
                <a:schemeClr val="tx1"/>
              </a:solidFill>
            </a:endParaRPr>
          </a:p>
        </p:txBody>
      </p:sp>
      <p:sp>
        <p:nvSpPr>
          <p:cNvPr id="3" name="Title 2"/>
          <p:cNvSpPr>
            <a:spLocks noGrp="1"/>
          </p:cNvSpPr>
          <p:nvPr>
            <p:ph type="title"/>
          </p:nvPr>
        </p:nvSpPr>
        <p:spPr/>
        <p:txBody>
          <a:bodyPr/>
          <a:lstStyle/>
          <a:p>
            <a:r>
              <a:rPr lang="en-US" dirty="0" smtClean="0"/>
              <a:t>Output of Estimation Workshop</a:t>
            </a:r>
            <a:endParaRPr lang="en-US" dirty="0"/>
          </a:p>
        </p:txBody>
      </p:sp>
    </p:spTree>
    <p:extLst>
      <p:ext uri="{BB962C8B-B14F-4D97-AF65-F5344CB8AC3E}">
        <p14:creationId xmlns:p14="http://schemas.microsoft.com/office/powerpoint/2010/main" val="1501663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4- Estimation</a:t>
            </a:r>
            <a:endParaRPr lang="en-US" dirty="0"/>
          </a:p>
        </p:txBody>
      </p:sp>
      <p:sp>
        <p:nvSpPr>
          <p:cNvPr id="5" name="Content Placeholder 4"/>
          <p:cNvSpPr>
            <a:spLocks noGrp="1"/>
          </p:cNvSpPr>
          <p:nvPr>
            <p:ph sz="quarter" idx="10"/>
          </p:nvPr>
        </p:nvSpPr>
        <p:spPr/>
        <p:txBody>
          <a:bodyPr/>
          <a:lstStyle/>
          <a:p>
            <a:pPr algn="ctr"/>
            <a:r>
              <a:rPr lang="en-US" sz="6000" dirty="0" smtClean="0"/>
              <a:t>Planning Poker</a:t>
            </a:r>
            <a:endParaRPr lang="en-US" sz="6000" dirty="0"/>
          </a:p>
        </p:txBody>
      </p:sp>
      <p:pic>
        <p:nvPicPr>
          <p:cNvPr id="6" name="Shape 394"/>
          <p:cNvPicPr preferRelativeResize="0"/>
          <p:nvPr/>
        </p:nvPicPr>
        <p:blipFill rotWithShape="1">
          <a:blip r:embed="rId3">
            <a:alphaModFix/>
          </a:blip>
          <a:srcRect/>
          <a:stretch/>
        </p:blipFill>
        <p:spPr>
          <a:xfrm>
            <a:off x="4095751" y="2320835"/>
            <a:ext cx="4476749" cy="3962399"/>
          </a:xfrm>
          <a:prstGeom prst="rect">
            <a:avLst/>
          </a:prstGeom>
          <a:noFill/>
          <a:ln>
            <a:noFill/>
          </a:ln>
        </p:spPr>
      </p:pic>
    </p:spTree>
    <p:extLst>
      <p:ext uri="{BB962C8B-B14F-4D97-AF65-F5344CB8AC3E}">
        <p14:creationId xmlns:p14="http://schemas.microsoft.com/office/powerpoint/2010/main" val="3386565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98"/>
        <p:cNvGrpSpPr/>
        <p:nvPr/>
      </p:nvGrpSpPr>
      <p:grpSpPr>
        <a:xfrm>
          <a:off x="0" y="0"/>
          <a:ext cx="0" cy="0"/>
          <a:chOff x="0" y="0"/>
          <a:chExt cx="0" cy="0"/>
        </a:xfrm>
      </p:grpSpPr>
      <p:sp>
        <p:nvSpPr>
          <p:cNvPr id="400" name="Shape 400"/>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None/>
            </a:pPr>
            <a:r>
              <a:rPr lang="en-US" sz="3000" b="0" i="0" u="none" strike="noStrike" cap="none" baseline="0" dirty="0">
                <a:solidFill>
                  <a:srgbClr val="000000"/>
                </a:solidFill>
                <a:latin typeface="Verdana"/>
                <a:ea typeface="Verdana"/>
                <a:cs typeface="Verdana"/>
                <a:sym typeface="Verdana"/>
              </a:rPr>
              <a:t>If one ideal day is 1.5 calendar days, how many calendar days are required to complete the painting of the house?</a:t>
            </a:r>
          </a:p>
        </p:txBody>
      </p:sp>
      <p:sp>
        <p:nvSpPr>
          <p:cNvPr id="399" name="Shape 39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Story points to schedule</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5- Estimation</a:t>
            </a:r>
            <a:endParaRPr lang="en-US" dirty="0"/>
          </a:p>
        </p:txBody>
      </p:sp>
      <p:sp>
        <p:nvSpPr>
          <p:cNvPr id="5" name="Content Placeholder 4"/>
          <p:cNvSpPr>
            <a:spLocks noGrp="1"/>
          </p:cNvSpPr>
          <p:nvPr>
            <p:ph sz="quarter" idx="10"/>
          </p:nvPr>
        </p:nvSpPr>
        <p:spPr/>
        <p:txBody>
          <a:bodyPr/>
          <a:lstStyle/>
          <a:p>
            <a:pPr algn="ctr"/>
            <a:endParaRPr lang="en-US" sz="6000" dirty="0" smtClean="0"/>
          </a:p>
          <a:p>
            <a:pPr algn="ctr"/>
            <a:endParaRPr lang="en-US" sz="6000" dirty="0"/>
          </a:p>
          <a:p>
            <a:pPr algn="ctr"/>
            <a:r>
              <a:rPr lang="en-US" sz="6000" dirty="0" smtClean="0"/>
              <a:t>Relative Size Estimation</a:t>
            </a:r>
            <a:endParaRPr lang="en-US" sz="6000" dirty="0"/>
          </a:p>
        </p:txBody>
      </p:sp>
    </p:spTree>
    <p:extLst>
      <p:ext uri="{BB962C8B-B14F-4D97-AF65-F5344CB8AC3E}">
        <p14:creationId xmlns:p14="http://schemas.microsoft.com/office/powerpoint/2010/main" val="11707092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6- Estimation</a:t>
            </a:r>
            <a:endParaRPr lang="en-US" dirty="0"/>
          </a:p>
        </p:txBody>
      </p:sp>
      <p:sp>
        <p:nvSpPr>
          <p:cNvPr id="5" name="Content Placeholder 4"/>
          <p:cNvSpPr>
            <a:spLocks noGrp="1"/>
          </p:cNvSpPr>
          <p:nvPr>
            <p:ph sz="quarter" idx="10"/>
          </p:nvPr>
        </p:nvSpPr>
        <p:spPr/>
        <p:txBody>
          <a:bodyPr/>
          <a:lstStyle/>
          <a:p>
            <a:pPr algn="ctr"/>
            <a:endParaRPr lang="en-US" sz="6000" dirty="0" smtClean="0"/>
          </a:p>
          <a:p>
            <a:pPr algn="ctr"/>
            <a:endParaRPr lang="en-US" sz="6000" dirty="0"/>
          </a:p>
          <a:p>
            <a:pPr algn="ctr"/>
            <a:r>
              <a:rPr lang="en-US" sz="6000" dirty="0" smtClean="0"/>
              <a:t>Mute Mapping</a:t>
            </a:r>
            <a:endParaRPr lang="en-US" sz="6000" dirty="0"/>
          </a:p>
        </p:txBody>
      </p:sp>
    </p:spTree>
    <p:extLst>
      <p:ext uri="{BB962C8B-B14F-4D97-AF65-F5344CB8AC3E}">
        <p14:creationId xmlns:p14="http://schemas.microsoft.com/office/powerpoint/2010/main" val="2698550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04"/>
        <p:cNvGrpSpPr/>
        <p:nvPr/>
      </p:nvGrpSpPr>
      <p:grpSpPr>
        <a:xfrm>
          <a:off x="0" y="0"/>
          <a:ext cx="0" cy="0"/>
          <a:chOff x="0" y="0"/>
          <a:chExt cx="0" cy="0"/>
        </a:xfrm>
      </p:grpSpPr>
      <p:sp>
        <p:nvSpPr>
          <p:cNvPr id="406" name="Shape 406"/>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Font typeface="Arial"/>
              <a:buNone/>
            </a:pPr>
            <a:endParaRPr sz="3000" b="0" i="0" u="none" strike="noStrike" cap="none" baseline="0">
              <a:solidFill>
                <a:srgbClr val="000000"/>
              </a:solidFill>
              <a:latin typeface="Verdana"/>
              <a:ea typeface="Verdana"/>
              <a:cs typeface="Verdana"/>
              <a:sym typeface="Verdana"/>
            </a:endParaRPr>
          </a:p>
          <a:p>
            <a:pPr marL="0" marR="0" lvl="0" indent="0" algn="l" rtl="0">
              <a:lnSpc>
                <a:spcPct val="100000"/>
              </a:lnSpc>
              <a:spcBef>
                <a:spcPts val="700"/>
              </a:spcBef>
              <a:spcAft>
                <a:spcPts val="0"/>
              </a:spcAft>
              <a:buClr>
                <a:srgbClr val="000000"/>
              </a:buClr>
              <a:buSzPct val="25000"/>
              <a:buFont typeface="Verdana"/>
              <a:buNone/>
            </a:pPr>
            <a:r>
              <a:rPr lang="en-US" sz="3000" b="0" i="0" u="none" strike="noStrike" cap="none" baseline="0">
                <a:solidFill>
                  <a:srgbClr val="000000"/>
                </a:solidFill>
                <a:latin typeface="Verdana"/>
                <a:ea typeface="Verdana"/>
                <a:cs typeface="Verdana"/>
                <a:sym typeface="Verdana"/>
              </a:rPr>
              <a:t>1 ideal day = effective 8 hours of work without any distractions </a:t>
            </a:r>
          </a:p>
        </p:txBody>
      </p:sp>
      <p:sp>
        <p:nvSpPr>
          <p:cNvPr id="405" name="Shape 40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Ideal days</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10"/>
        <p:cNvGrpSpPr/>
        <p:nvPr/>
      </p:nvGrpSpPr>
      <p:grpSpPr>
        <a:xfrm>
          <a:off x="0" y="0"/>
          <a:ext cx="0" cy="0"/>
          <a:chOff x="0" y="0"/>
          <a:chExt cx="0" cy="0"/>
        </a:xfrm>
      </p:grpSpPr>
      <p:sp>
        <p:nvSpPr>
          <p:cNvPr id="2" name="Title 1"/>
          <p:cNvSpPr>
            <a:spLocks noGrp="1"/>
          </p:cNvSpPr>
          <p:nvPr>
            <p:ph type="title"/>
          </p:nvPr>
        </p:nvSpPr>
        <p:spPr>
          <a:xfrm>
            <a:off x="574766" y="2481944"/>
            <a:ext cx="7942217" cy="3825866"/>
          </a:xfrm>
        </p:spPr>
        <p:txBody>
          <a:bodyPr/>
          <a:lstStyle/>
          <a:p>
            <a:pPr lvl="0" algn="l">
              <a:buClr>
                <a:srgbClr val="000000"/>
              </a:buClr>
              <a:buSzPct val="25000"/>
            </a:pPr>
            <a:r>
              <a:rPr lang="en-US" b="1" dirty="0">
                <a:solidFill>
                  <a:srgbClr val="000000"/>
                </a:solidFill>
                <a:latin typeface="Verdana"/>
                <a:ea typeface="Verdana"/>
                <a:cs typeface="Verdana"/>
                <a:sym typeface="Verdana"/>
              </a:rPr>
              <a:t>Sprint -3</a:t>
            </a:r>
            <a:r>
              <a:rPr lang="en-US" dirty="0">
                <a:solidFill>
                  <a:srgbClr val="000000"/>
                </a:solidFill>
                <a:latin typeface="Verdana"/>
                <a:ea typeface="Verdana"/>
                <a:cs typeface="Verdana"/>
                <a:sym typeface="Verdana"/>
              </a:rPr>
              <a:t> </a:t>
            </a:r>
            <a:r>
              <a:rPr lang="en-US" dirty="0" smtClean="0">
                <a:solidFill>
                  <a:srgbClr val="000000"/>
                </a:solidFill>
                <a:latin typeface="Verdana"/>
                <a:ea typeface="Verdana"/>
                <a:cs typeface="Verdana"/>
                <a:sym typeface="Verdana"/>
              </a:rPr>
              <a:t/>
            </a:r>
            <a:br>
              <a:rPr lang="en-US" dirty="0" smtClean="0">
                <a:solidFill>
                  <a:srgbClr val="000000"/>
                </a:solidFill>
                <a:latin typeface="Verdana"/>
                <a:ea typeface="Verdana"/>
                <a:cs typeface="Verdana"/>
                <a:sym typeface="Verdana"/>
              </a:rPr>
            </a:br>
            <a:r>
              <a:rPr lang="en-US" dirty="0">
                <a:solidFill>
                  <a:srgbClr val="000000"/>
                </a:solidFill>
                <a:latin typeface="Verdana"/>
                <a:ea typeface="Verdana"/>
                <a:cs typeface="Verdana"/>
                <a:sym typeface="Verdana"/>
              </a:rPr>
              <a:t/>
            </a:r>
            <a:br>
              <a:rPr lang="en-US" dirty="0">
                <a:solidFill>
                  <a:srgbClr val="000000"/>
                </a:solidFill>
                <a:latin typeface="Verdana"/>
                <a:ea typeface="Verdana"/>
                <a:cs typeface="Verdana"/>
                <a:sym typeface="Verdana"/>
              </a:rPr>
            </a:br>
            <a:r>
              <a:rPr lang="en-US" dirty="0" smtClean="0">
                <a:latin typeface="Verdana"/>
                <a:ea typeface="Verdana"/>
                <a:cs typeface="Verdana"/>
                <a:sym typeface="Verdana"/>
              </a:rPr>
              <a:t>- Scrum </a:t>
            </a:r>
            <a:r>
              <a:rPr lang="en-US" dirty="0">
                <a:latin typeface="Verdana"/>
                <a:ea typeface="Verdana"/>
                <a:cs typeface="Verdana"/>
                <a:sym typeface="Verdana"/>
              </a:rPr>
              <a:t>master </a:t>
            </a:r>
            <a:br>
              <a:rPr lang="en-US" dirty="0">
                <a:latin typeface="Verdana"/>
                <a:ea typeface="Verdana"/>
                <a:cs typeface="Verdana"/>
                <a:sym typeface="Verdana"/>
              </a:rPr>
            </a:br>
            <a:r>
              <a:rPr lang="en-US" dirty="0" smtClean="0">
                <a:latin typeface="Verdana"/>
                <a:ea typeface="Verdana"/>
                <a:cs typeface="Verdana"/>
                <a:sym typeface="Verdana"/>
              </a:rPr>
              <a:t>- Product </a:t>
            </a:r>
            <a:r>
              <a:rPr lang="en-US" dirty="0">
                <a:latin typeface="Verdana"/>
                <a:ea typeface="Verdana"/>
                <a:cs typeface="Verdana"/>
                <a:sym typeface="Verdana"/>
              </a:rPr>
              <a:t>owner </a:t>
            </a:r>
            <a:br>
              <a:rPr lang="en-US" dirty="0">
                <a:latin typeface="Verdana"/>
                <a:ea typeface="Verdana"/>
                <a:cs typeface="Verdana"/>
                <a:sym typeface="Verdana"/>
              </a:rPr>
            </a:br>
            <a:r>
              <a:rPr lang="en-US" dirty="0" smtClean="0">
                <a:latin typeface="Verdana"/>
                <a:ea typeface="Verdana"/>
                <a:cs typeface="Verdana"/>
                <a:sym typeface="Verdana"/>
              </a:rPr>
              <a:t>- Team </a:t>
            </a:r>
            <a:endParaRPr lang="en-US" dirty="0"/>
          </a:p>
        </p:txBody>
      </p:sp>
      <p:pic>
        <p:nvPicPr>
          <p:cNvPr id="413" name="Shape 413"/>
          <p:cNvPicPr preferRelativeResize="0"/>
          <p:nvPr/>
        </p:nvPicPr>
        <p:blipFill rotWithShape="1">
          <a:blip r:embed="rId4">
            <a:alphaModFix/>
          </a:blip>
          <a:srcRect/>
          <a:stretch/>
        </p:blipFill>
        <p:spPr>
          <a:xfrm>
            <a:off x="7000902" y="0"/>
            <a:ext cx="2034610" cy="230924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17"/>
        <p:cNvGrpSpPr/>
        <p:nvPr/>
      </p:nvGrpSpPr>
      <p:grpSpPr>
        <a:xfrm>
          <a:off x="0" y="0"/>
          <a:ext cx="0" cy="0"/>
          <a:chOff x="0" y="0"/>
          <a:chExt cx="0" cy="0"/>
        </a:xfrm>
      </p:grpSpPr>
      <p:sp>
        <p:nvSpPr>
          <p:cNvPr id="419" name="Shape 419"/>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Responsible for the success of scrum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Scrum values, practices and rules are enacted and enforced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Represents the management and the team to each other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Conducts all daily scrums </a:t>
            </a:r>
          </a:p>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a:solidFill>
                  <a:srgbClr val="000000"/>
                </a:solidFill>
                <a:latin typeface="Verdana"/>
                <a:ea typeface="Verdana"/>
                <a:cs typeface="Verdana"/>
                <a:sym typeface="Verdana"/>
              </a:rPr>
              <a:t>Removes impediments </a:t>
            </a:r>
          </a:p>
        </p:txBody>
      </p:sp>
      <p:sp>
        <p:nvSpPr>
          <p:cNvPr id="418" name="Shape 41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Master</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23"/>
        <p:cNvGrpSpPr/>
        <p:nvPr/>
      </p:nvGrpSpPr>
      <p:grpSpPr>
        <a:xfrm>
          <a:off x="0" y="0"/>
          <a:ext cx="0" cy="0"/>
          <a:chOff x="0" y="0"/>
          <a:chExt cx="0" cy="0"/>
        </a:xfrm>
      </p:grpSpPr>
      <p:sp>
        <p:nvSpPr>
          <p:cNvPr id="425" name="Shape 425"/>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Controls the product backlog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Prioritizes the features to be developed </a:t>
            </a:r>
          </a:p>
        </p:txBody>
      </p:sp>
      <p:sp>
        <p:nvSpPr>
          <p:cNvPr id="424" name="Shape 42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Product owner</a:t>
            </a:r>
            <a:r>
              <a:rPr lang="en-US" sz="38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7"/>
        <p:cNvGrpSpPr/>
        <p:nvPr/>
      </p:nvGrpSpPr>
      <p:grpSpPr>
        <a:xfrm>
          <a:off x="0" y="0"/>
          <a:ext cx="0" cy="0"/>
          <a:chOff x="0" y="0"/>
          <a:chExt cx="0" cy="0"/>
        </a:xfrm>
      </p:grpSpPr>
      <p:sp>
        <p:nvSpPr>
          <p:cNvPr id="109" name="Shape 109"/>
          <p:cNvSpPr txBox="1">
            <a:spLocks noGrp="1"/>
          </p:cNvSpPr>
          <p:nvPr>
            <p:ph sz="quarter" idx="10"/>
          </p:nvPr>
        </p:nvSpPr>
        <p:spPr>
          <a:prstGeom prst="rect">
            <a:avLst/>
          </a:prstGeom>
          <a:noFill/>
          <a:ln>
            <a:noFill/>
          </a:ln>
        </p:spPr>
        <p:txBody>
          <a:bodyPr lIns="50800" tIns="50800" rIns="50800" bIns="50800" anchor="t" anchorCtr="0">
            <a:noAutofit/>
          </a:bodyPr>
          <a:lstStyle/>
          <a:p>
            <a:pPr marL="457200" marR="0" lvl="0" indent="-457200" algn="l" rtl="0">
              <a:lnSpc>
                <a:spcPct val="100000"/>
              </a:lnSpc>
              <a:spcBef>
                <a:spcPts val="700"/>
              </a:spcBef>
              <a:spcAft>
                <a:spcPts val="0"/>
              </a:spcAft>
              <a:buClr>
                <a:srgbClr val="CC0000"/>
              </a:buClr>
              <a:buSzPct val="100000"/>
              <a:buFont typeface="Arial" panose="020B0604020202020204" pitchFamily="34" charset="0"/>
              <a:buChar char="•"/>
            </a:pPr>
            <a:r>
              <a:rPr lang="en-US" sz="3000" b="0" i="0" u="none" strike="noStrike" cap="none" baseline="0" dirty="0" smtClean="0">
                <a:solidFill>
                  <a:srgbClr val="000000"/>
                </a:solidFill>
                <a:latin typeface="Verdana"/>
                <a:ea typeface="Verdana"/>
                <a:cs typeface="Verdana"/>
                <a:sym typeface="Verdana"/>
              </a:rPr>
              <a:t>Lets </a:t>
            </a:r>
            <a:r>
              <a:rPr lang="en-US" sz="3000" b="0" i="0" u="none" strike="noStrike" cap="none" baseline="0" dirty="0">
                <a:solidFill>
                  <a:srgbClr val="000000"/>
                </a:solidFill>
                <a:latin typeface="Verdana"/>
                <a:ea typeface="Verdana"/>
                <a:cs typeface="Verdana"/>
                <a:sym typeface="Verdana"/>
              </a:rPr>
              <a:t>a write a test case for this training?</a:t>
            </a:r>
          </a:p>
        </p:txBody>
      </p:sp>
      <p:sp>
        <p:nvSpPr>
          <p:cNvPr id="108" name="Shape 10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Why are you attending?</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29"/>
        <p:cNvGrpSpPr/>
        <p:nvPr/>
      </p:nvGrpSpPr>
      <p:grpSpPr>
        <a:xfrm>
          <a:off x="0" y="0"/>
          <a:ext cx="0" cy="0"/>
          <a:chOff x="0" y="0"/>
          <a:chExt cx="0" cy="0"/>
        </a:xfrm>
      </p:grpSpPr>
      <p:sp>
        <p:nvSpPr>
          <p:cNvPr id="431" name="Shape 431"/>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A team commits to achieving a sprint goal. The team is accorded full authority.</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Seven +- 2</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Cross functional </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No titles </a:t>
            </a:r>
          </a:p>
        </p:txBody>
      </p:sp>
      <p:sp>
        <p:nvSpPr>
          <p:cNvPr id="430" name="Shape 430"/>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Scrum </a:t>
            </a:r>
            <a:r>
              <a:rPr lang="en-US" sz="3800" b="1" i="0" u="none" strike="noStrike" cap="none" baseline="0" dirty="0" smtClean="0">
                <a:solidFill>
                  <a:srgbClr val="000000"/>
                </a:solidFill>
                <a:latin typeface="Verdana"/>
                <a:ea typeface="Verdana"/>
                <a:cs typeface="Verdana"/>
                <a:sym typeface="Verdana"/>
              </a:rPr>
              <a:t>Teams</a:t>
            </a:r>
            <a:r>
              <a:rPr lang="en-US" sz="3800" b="0" i="0" u="none" strike="noStrike" cap="none" baseline="0" dirty="0" smtClean="0">
                <a:solidFill>
                  <a:srgbClr val="000000"/>
                </a:solidFill>
                <a:latin typeface="Verdana"/>
                <a:ea typeface="Verdana"/>
                <a:cs typeface="Verdana"/>
                <a:sym typeface="Verdana"/>
              </a:rPr>
              <a:t> </a:t>
            </a:r>
            <a:endParaRPr lang="en-US" sz="3800" b="0" i="0" u="none" strike="noStrike" cap="none" baseline="0" dirty="0">
              <a:solidFill>
                <a:srgbClr val="000000"/>
              </a:solidFill>
              <a:latin typeface="Verdana"/>
              <a:ea typeface="Verdana"/>
              <a:cs typeface="Verdana"/>
              <a:sym typeface="Verdana"/>
            </a:endParaRPr>
          </a:p>
        </p:txBody>
      </p:sp>
      <p:pic>
        <p:nvPicPr>
          <p:cNvPr id="432" name="Shape 432"/>
          <p:cNvPicPr preferRelativeResize="0"/>
          <p:nvPr/>
        </p:nvPicPr>
        <p:blipFill rotWithShape="1">
          <a:blip r:embed="rId4">
            <a:alphaModFix/>
          </a:blip>
          <a:srcRect/>
          <a:stretch/>
        </p:blipFill>
        <p:spPr>
          <a:xfrm>
            <a:off x="4502150" y="2873375"/>
            <a:ext cx="4324349" cy="324326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36"/>
        <p:cNvGrpSpPr/>
        <p:nvPr/>
      </p:nvGrpSpPr>
      <p:grpSpPr>
        <a:xfrm>
          <a:off x="0" y="0"/>
          <a:ext cx="0" cy="0"/>
          <a:chOff x="0" y="0"/>
          <a:chExt cx="0" cy="0"/>
        </a:xfrm>
      </p:grpSpPr>
      <p:grpSp>
        <p:nvGrpSpPr>
          <p:cNvPr id="437" name="Shape 437"/>
          <p:cNvGrpSpPr/>
          <p:nvPr/>
        </p:nvGrpSpPr>
        <p:grpSpPr>
          <a:xfrm>
            <a:off x="0" y="742949"/>
            <a:ext cx="9143999" cy="5600700"/>
            <a:chOff x="0" y="0"/>
            <a:chExt cx="1142999" cy="700087"/>
          </a:xfrm>
        </p:grpSpPr>
        <p:grpSp>
          <p:nvGrpSpPr>
            <p:cNvPr id="438" name="Shape 438"/>
            <p:cNvGrpSpPr/>
            <p:nvPr/>
          </p:nvGrpSpPr>
          <p:grpSpPr>
            <a:xfrm>
              <a:off x="1586" y="0"/>
              <a:ext cx="1139825" cy="700087"/>
              <a:chOff x="0" y="0"/>
              <a:chExt cx="1139825" cy="700087"/>
            </a:xfrm>
          </p:grpSpPr>
          <p:grpSp>
            <p:nvGrpSpPr>
              <p:cNvPr id="439" name="Shape 439"/>
              <p:cNvGrpSpPr/>
              <p:nvPr/>
            </p:nvGrpSpPr>
            <p:grpSpPr>
              <a:xfrm>
                <a:off x="0" y="0"/>
                <a:ext cx="185736" cy="60324"/>
                <a:chOff x="0" y="0"/>
                <a:chExt cx="185736" cy="60324"/>
              </a:xfrm>
            </p:grpSpPr>
            <p:sp>
              <p:nvSpPr>
                <p:cNvPr id="440" name="Shape 440"/>
                <p:cNvSpPr/>
                <p:nvPr/>
              </p:nvSpPr>
              <p:spPr>
                <a:xfrm>
                  <a:off x="0" y="0"/>
                  <a:ext cx="185736"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nvGrpSpPr>
                <p:cNvPr id="441" name="Shape 441"/>
                <p:cNvGrpSpPr/>
                <p:nvPr/>
              </p:nvGrpSpPr>
              <p:grpSpPr>
                <a:xfrm>
                  <a:off x="0" y="0"/>
                  <a:ext cx="185736" cy="60324"/>
                  <a:chOff x="0" y="0"/>
                  <a:chExt cx="185736" cy="60324"/>
                </a:xfrm>
              </p:grpSpPr>
              <p:grpSp>
                <p:nvGrpSpPr>
                  <p:cNvPr id="442" name="Shape 442"/>
                  <p:cNvGrpSpPr/>
                  <p:nvPr/>
                </p:nvGrpSpPr>
                <p:grpSpPr>
                  <a:xfrm>
                    <a:off x="19050" y="0"/>
                    <a:ext cx="147637" cy="60324"/>
                    <a:chOff x="0" y="0"/>
                    <a:chExt cx="146049" cy="60324"/>
                  </a:xfrm>
                </p:grpSpPr>
                <p:sp>
                  <p:nvSpPr>
                    <p:cNvPr id="443" name="Shape 443"/>
                    <p:cNvSpPr/>
                    <p:nvPr/>
                  </p:nvSpPr>
                  <p:spPr>
                    <a:xfrm>
                      <a:off x="0" y="0"/>
                      <a:ext cx="146049"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444" name="Shape 444"/>
                    <p:cNvSpPr/>
                    <p:nvPr/>
                  </p:nvSpPr>
                  <p:spPr>
                    <a:xfrm>
                      <a:off x="0" y="0"/>
                      <a:ext cx="146049"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Activity</a:t>
                      </a:r>
                    </a:p>
                  </p:txBody>
                </p:sp>
              </p:grpSp>
              <p:sp>
                <p:nvSpPr>
                  <p:cNvPr id="445" name="Shape 445"/>
                  <p:cNvSpPr/>
                  <p:nvPr/>
                </p:nvSpPr>
                <p:spPr>
                  <a:xfrm>
                    <a:off x="0" y="0"/>
                    <a:ext cx="185736" cy="603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grpSp>
            <p:nvGrpSpPr>
              <p:cNvPr id="446" name="Shape 446"/>
              <p:cNvGrpSpPr/>
              <p:nvPr/>
            </p:nvGrpSpPr>
            <p:grpSpPr>
              <a:xfrm>
                <a:off x="184150" y="0"/>
                <a:ext cx="182562" cy="60324"/>
                <a:chOff x="0" y="0"/>
                <a:chExt cx="182562" cy="60324"/>
              </a:xfrm>
            </p:grpSpPr>
            <p:sp>
              <p:nvSpPr>
                <p:cNvPr id="447" name="Shape 447"/>
                <p:cNvSpPr/>
                <p:nvPr/>
              </p:nvSpPr>
              <p:spPr>
                <a:xfrm>
                  <a:off x="0" y="0"/>
                  <a:ext cx="182562"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nvGrpSpPr>
                <p:cNvPr id="448" name="Shape 448"/>
                <p:cNvGrpSpPr/>
                <p:nvPr/>
              </p:nvGrpSpPr>
              <p:grpSpPr>
                <a:xfrm>
                  <a:off x="0" y="0"/>
                  <a:ext cx="182562" cy="60324"/>
                  <a:chOff x="0" y="0"/>
                  <a:chExt cx="182562" cy="60324"/>
                </a:xfrm>
              </p:grpSpPr>
              <p:grpSp>
                <p:nvGrpSpPr>
                  <p:cNvPr id="449" name="Shape 449"/>
                  <p:cNvGrpSpPr/>
                  <p:nvPr/>
                </p:nvGrpSpPr>
                <p:grpSpPr>
                  <a:xfrm>
                    <a:off x="19050" y="0"/>
                    <a:ext cx="144461" cy="60324"/>
                    <a:chOff x="0" y="0"/>
                    <a:chExt cx="142874" cy="60324"/>
                  </a:xfrm>
                </p:grpSpPr>
                <p:sp>
                  <p:nvSpPr>
                    <p:cNvPr id="450" name="Shape 450"/>
                    <p:cNvSpPr/>
                    <p:nvPr/>
                  </p:nvSpPr>
                  <p:spPr>
                    <a:xfrm>
                      <a:off x="0" y="0"/>
                      <a:ext cx="142874"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451" name="Shape 451"/>
                    <p:cNvSpPr/>
                    <p:nvPr/>
                  </p:nvSpPr>
                  <p:spPr>
                    <a:xfrm>
                      <a:off x="0" y="0"/>
                      <a:ext cx="142874"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Owner</a:t>
                      </a:r>
                    </a:p>
                  </p:txBody>
                </p:sp>
              </p:grpSp>
              <p:sp>
                <p:nvSpPr>
                  <p:cNvPr id="452" name="Shape 452"/>
                  <p:cNvSpPr/>
                  <p:nvPr/>
                </p:nvSpPr>
                <p:spPr>
                  <a:xfrm>
                    <a:off x="0" y="0"/>
                    <a:ext cx="182562" cy="603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grpSp>
            <p:nvGrpSpPr>
              <p:cNvPr id="453" name="Shape 453"/>
              <p:cNvGrpSpPr/>
              <p:nvPr/>
            </p:nvGrpSpPr>
            <p:grpSpPr>
              <a:xfrm>
                <a:off x="365125" y="0"/>
                <a:ext cx="774700" cy="60324"/>
                <a:chOff x="0" y="0"/>
                <a:chExt cx="773112" cy="60324"/>
              </a:xfrm>
            </p:grpSpPr>
            <p:sp>
              <p:nvSpPr>
                <p:cNvPr id="454" name="Shape 454"/>
                <p:cNvSpPr/>
                <p:nvPr/>
              </p:nvSpPr>
              <p:spPr>
                <a:xfrm>
                  <a:off x="0" y="0"/>
                  <a:ext cx="773112"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nvGrpSpPr>
                <p:cNvPr id="455" name="Shape 455"/>
                <p:cNvGrpSpPr/>
                <p:nvPr/>
              </p:nvGrpSpPr>
              <p:grpSpPr>
                <a:xfrm>
                  <a:off x="0" y="0"/>
                  <a:ext cx="773112" cy="60324"/>
                  <a:chOff x="0" y="0"/>
                  <a:chExt cx="773112" cy="60324"/>
                </a:xfrm>
              </p:grpSpPr>
              <p:grpSp>
                <p:nvGrpSpPr>
                  <p:cNvPr id="456" name="Shape 456"/>
                  <p:cNvGrpSpPr/>
                  <p:nvPr/>
                </p:nvGrpSpPr>
                <p:grpSpPr>
                  <a:xfrm>
                    <a:off x="19050" y="0"/>
                    <a:ext cx="735012" cy="60324"/>
                    <a:chOff x="0" y="0"/>
                    <a:chExt cx="735012" cy="60324"/>
                  </a:xfrm>
                </p:grpSpPr>
                <p:sp>
                  <p:nvSpPr>
                    <p:cNvPr id="457" name="Shape 457"/>
                    <p:cNvSpPr/>
                    <p:nvPr/>
                  </p:nvSpPr>
                  <p:spPr>
                    <a:xfrm>
                      <a:off x="0" y="0"/>
                      <a:ext cx="735012" cy="60324"/>
                    </a:xfrm>
                    <a:custGeom>
                      <a:avLst/>
                      <a:gdLst/>
                      <a:ahLst/>
                      <a:cxnLst/>
                      <a:rect l="0" t="0" r="0" b="0"/>
                      <a:pathLst>
                        <a:path w="21600" h="21600" extrusionOk="0">
                          <a:moveTo>
                            <a:pt x="0" y="0"/>
                          </a:moveTo>
                          <a:lnTo>
                            <a:pt x="21600" y="0"/>
                          </a:lnTo>
                          <a:lnTo>
                            <a:pt x="21600" y="21600"/>
                          </a:lnTo>
                          <a:lnTo>
                            <a:pt x="0" y="21600"/>
                          </a:lnTo>
                          <a:close/>
                        </a:path>
                      </a:pathLst>
                    </a:custGeom>
                    <a:solidFill>
                      <a:srgbClr val="C0C0C0"/>
                    </a:solidFill>
                    <a:ln>
                      <a:noFill/>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458" name="Shape 458"/>
                    <p:cNvSpPr/>
                    <p:nvPr/>
                  </p:nvSpPr>
                  <p:spPr>
                    <a:xfrm>
                      <a:off x="0" y="0"/>
                      <a:ext cx="735012"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Responsibilities</a:t>
                      </a:r>
                    </a:p>
                  </p:txBody>
                </p:sp>
              </p:grpSp>
              <p:sp>
                <p:nvSpPr>
                  <p:cNvPr id="459" name="Shape 459"/>
                  <p:cNvSpPr/>
                  <p:nvPr/>
                </p:nvSpPr>
                <p:spPr>
                  <a:xfrm>
                    <a:off x="0" y="0"/>
                    <a:ext cx="773112" cy="603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grpSp>
            <p:nvGrpSpPr>
              <p:cNvPr id="460" name="Shape 460"/>
              <p:cNvGrpSpPr/>
              <p:nvPr/>
            </p:nvGrpSpPr>
            <p:grpSpPr>
              <a:xfrm>
                <a:off x="0" y="58736"/>
                <a:ext cx="185736" cy="88899"/>
                <a:chOff x="0" y="0"/>
                <a:chExt cx="185736" cy="88899"/>
              </a:xfrm>
            </p:grpSpPr>
            <p:sp>
              <p:nvSpPr>
                <p:cNvPr id="461" name="Shape 461"/>
                <p:cNvSpPr/>
                <p:nvPr/>
              </p:nvSpPr>
              <p:spPr>
                <a:xfrm>
                  <a:off x="4761" y="1589"/>
                  <a:ext cx="147637"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Manage the vision</a:t>
                  </a:r>
                </a:p>
              </p:txBody>
            </p:sp>
            <p:sp>
              <p:nvSpPr>
                <p:cNvPr id="462" name="Shape 462"/>
                <p:cNvSpPr/>
                <p:nvPr/>
              </p:nvSpPr>
              <p:spPr>
                <a:xfrm>
                  <a:off x="0" y="0"/>
                  <a:ext cx="185736" cy="88899"/>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63" name="Shape 463"/>
              <p:cNvGrpSpPr/>
              <p:nvPr/>
            </p:nvGrpSpPr>
            <p:grpSpPr>
              <a:xfrm>
                <a:off x="184150" y="58736"/>
                <a:ext cx="182562" cy="88899"/>
                <a:chOff x="0" y="0"/>
                <a:chExt cx="182562" cy="88899"/>
              </a:xfrm>
            </p:grpSpPr>
            <p:sp>
              <p:nvSpPr>
                <p:cNvPr id="464" name="Shape 464"/>
                <p:cNvSpPr/>
                <p:nvPr/>
              </p:nvSpPr>
              <p:spPr>
                <a:xfrm>
                  <a:off x="19050" y="0"/>
                  <a:ext cx="144461"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Product Owner</a:t>
                  </a:r>
                </a:p>
              </p:txBody>
            </p:sp>
            <p:sp>
              <p:nvSpPr>
                <p:cNvPr id="465" name="Shape 465"/>
                <p:cNvSpPr/>
                <p:nvPr/>
              </p:nvSpPr>
              <p:spPr>
                <a:xfrm>
                  <a:off x="0" y="0"/>
                  <a:ext cx="182562" cy="88899"/>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sp>
            <p:nvSpPr>
              <p:cNvPr id="468" name="Shape 468"/>
              <p:cNvSpPr/>
              <p:nvPr/>
            </p:nvSpPr>
            <p:spPr>
              <a:xfrm>
                <a:off x="365125" y="58736"/>
                <a:ext cx="774700" cy="88899"/>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nvGrpSpPr>
              <p:cNvPr id="469" name="Shape 469"/>
              <p:cNvGrpSpPr/>
              <p:nvPr/>
            </p:nvGrpSpPr>
            <p:grpSpPr>
              <a:xfrm>
                <a:off x="0" y="147636"/>
                <a:ext cx="185736" cy="111124"/>
                <a:chOff x="0" y="0"/>
                <a:chExt cx="185736" cy="111124"/>
              </a:xfrm>
            </p:grpSpPr>
            <p:sp>
              <p:nvSpPr>
                <p:cNvPr id="470" name="Shape 470"/>
                <p:cNvSpPr/>
                <p:nvPr/>
              </p:nvSpPr>
              <p:spPr>
                <a:xfrm>
                  <a:off x="4761" y="0"/>
                  <a:ext cx="147637"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Manage the ROI</a:t>
                  </a:r>
                </a:p>
              </p:txBody>
            </p:sp>
            <p:sp>
              <p:nvSpPr>
                <p:cNvPr id="471" name="Shape 471"/>
                <p:cNvSpPr/>
                <p:nvPr/>
              </p:nvSpPr>
              <p:spPr>
                <a:xfrm>
                  <a:off x="0" y="0"/>
                  <a:ext cx="185736" cy="1111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72" name="Shape 472"/>
              <p:cNvGrpSpPr/>
              <p:nvPr/>
            </p:nvGrpSpPr>
            <p:grpSpPr>
              <a:xfrm>
                <a:off x="184150" y="147636"/>
                <a:ext cx="182562" cy="111124"/>
                <a:chOff x="0" y="0"/>
                <a:chExt cx="182562" cy="111124"/>
              </a:xfrm>
            </p:grpSpPr>
            <p:sp>
              <p:nvSpPr>
                <p:cNvPr id="473" name="Shape 473"/>
                <p:cNvSpPr/>
                <p:nvPr/>
              </p:nvSpPr>
              <p:spPr>
                <a:xfrm>
                  <a:off x="19050" y="0"/>
                  <a:ext cx="144461"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Product Owner</a:t>
                  </a:r>
                </a:p>
              </p:txBody>
            </p:sp>
            <p:sp>
              <p:nvSpPr>
                <p:cNvPr id="474" name="Shape 474"/>
                <p:cNvSpPr/>
                <p:nvPr/>
              </p:nvSpPr>
              <p:spPr>
                <a:xfrm>
                  <a:off x="0" y="0"/>
                  <a:ext cx="182562" cy="1111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75" name="Shape 475"/>
              <p:cNvGrpSpPr/>
              <p:nvPr/>
            </p:nvGrpSpPr>
            <p:grpSpPr>
              <a:xfrm>
                <a:off x="365125" y="147636"/>
                <a:ext cx="774700" cy="111124"/>
                <a:chOff x="0" y="0"/>
                <a:chExt cx="773112" cy="111124"/>
              </a:xfrm>
            </p:grpSpPr>
            <p:sp>
              <p:nvSpPr>
                <p:cNvPr id="476" name="Shape 476"/>
                <p:cNvSpPr/>
                <p:nvPr/>
              </p:nvSpPr>
              <p:spPr>
                <a:xfrm>
                  <a:off x="19050" y="0"/>
                  <a:ext cx="735012" cy="10794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a:solidFill>
                        <a:srgbClr val="000000"/>
                      </a:solidFill>
                      <a:latin typeface="Times New Roman"/>
                      <a:ea typeface="Times New Roman"/>
                      <a:cs typeface="Times New Roman"/>
                      <a:sym typeface="Times New Roman"/>
                    </a:rPr>
                    <a:t>The Product Owner monitors the project against its ROI goals and an investment vision. </a:t>
                  </a:r>
                  <a:r>
                    <a:rPr lang="en-US" sz="1200" b="0" i="0" u="none" strike="noStrike" cap="none" baseline="0" dirty="0" smtClean="0">
                      <a:solidFill>
                        <a:srgbClr val="000000"/>
                      </a:solidFill>
                      <a:latin typeface="Times New Roman"/>
                      <a:ea typeface="Times New Roman"/>
                      <a:cs typeface="Times New Roman"/>
                      <a:sym typeface="Times New Roman"/>
                    </a:rPr>
                    <a:t/>
                  </a:r>
                  <a:br>
                    <a:rPr lang="en-US" sz="1200" b="0" i="0" u="none" strike="noStrike" cap="none" baseline="0" dirty="0" smtClean="0">
                      <a:solidFill>
                        <a:srgbClr val="000000"/>
                      </a:solidFill>
                      <a:latin typeface="Times New Roman"/>
                      <a:ea typeface="Times New Roman"/>
                      <a:cs typeface="Times New Roman"/>
                      <a:sym typeface="Times New Roman"/>
                    </a:rPr>
                  </a:br>
                  <a:r>
                    <a:rPr lang="en-US" sz="1200" b="0" i="0" u="none" strike="noStrike" cap="none" baseline="0" dirty="0" smtClean="0">
                      <a:solidFill>
                        <a:srgbClr val="000000"/>
                      </a:solidFill>
                      <a:latin typeface="Times New Roman"/>
                      <a:ea typeface="Times New Roman"/>
                      <a:cs typeface="Times New Roman"/>
                      <a:sym typeface="Times New Roman"/>
                    </a:rPr>
                    <a:t>He </a:t>
                  </a:r>
                  <a:r>
                    <a:rPr lang="en-US" sz="1200" b="0" i="0" u="none" strike="noStrike" cap="none" baseline="0" dirty="0">
                      <a:solidFill>
                        <a:srgbClr val="000000"/>
                      </a:solidFill>
                      <a:latin typeface="Times New Roman"/>
                      <a:ea typeface="Times New Roman"/>
                      <a:cs typeface="Times New Roman"/>
                      <a:sym typeface="Times New Roman"/>
                    </a:rPr>
                    <a:t>updates and prioritizes the Product Backlog to ensure that the most valuable </a:t>
                  </a:r>
                  <a:r>
                    <a:rPr lang="en-US" sz="1200" b="0" i="0" u="none" strike="noStrike" cap="none" baseline="0" dirty="0" smtClean="0">
                      <a:solidFill>
                        <a:srgbClr val="000000"/>
                      </a:solidFill>
                      <a:latin typeface="Times New Roman"/>
                      <a:ea typeface="Times New Roman"/>
                      <a:cs typeface="Times New Roman"/>
                      <a:sym typeface="Times New Roman"/>
                    </a:rPr>
                    <a:t>functionality</a:t>
                  </a: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 </a:t>
                  </a:r>
                  <a:r>
                    <a:rPr lang="en-US" sz="1200" b="0" i="0" u="none" strike="noStrike" cap="none" baseline="0" dirty="0">
                      <a:solidFill>
                        <a:srgbClr val="000000"/>
                      </a:solidFill>
                      <a:latin typeface="Times New Roman"/>
                      <a:ea typeface="Times New Roman"/>
                      <a:cs typeface="Times New Roman"/>
                      <a:sym typeface="Times New Roman"/>
                    </a:rPr>
                    <a:t>is produced first and built upon.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He </a:t>
                  </a:r>
                  <a:r>
                    <a:rPr lang="en-US" sz="1200" b="0" i="0" u="none" strike="noStrike" cap="none" baseline="0" dirty="0">
                      <a:solidFill>
                        <a:srgbClr val="000000"/>
                      </a:solidFill>
                      <a:latin typeface="Times New Roman"/>
                      <a:ea typeface="Times New Roman"/>
                      <a:cs typeface="Times New Roman"/>
                      <a:sym typeface="Times New Roman"/>
                    </a:rPr>
                    <a:t>prioritizes and refines the Product Backlog and measures success against expenses.</a:t>
                  </a:r>
                </a:p>
              </p:txBody>
            </p:sp>
            <p:sp>
              <p:nvSpPr>
                <p:cNvPr id="477" name="Shape 477"/>
                <p:cNvSpPr/>
                <p:nvPr/>
              </p:nvSpPr>
              <p:spPr>
                <a:xfrm>
                  <a:off x="0" y="0"/>
                  <a:ext cx="773112" cy="1111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78" name="Shape 478"/>
              <p:cNvGrpSpPr/>
              <p:nvPr/>
            </p:nvGrpSpPr>
            <p:grpSpPr>
              <a:xfrm>
                <a:off x="0" y="255585"/>
                <a:ext cx="185736" cy="123827"/>
                <a:chOff x="0" y="-1590"/>
                <a:chExt cx="185736" cy="123827"/>
              </a:xfrm>
            </p:grpSpPr>
            <p:sp>
              <p:nvSpPr>
                <p:cNvPr id="479" name="Shape 479"/>
                <p:cNvSpPr/>
                <p:nvPr/>
              </p:nvSpPr>
              <p:spPr>
                <a:xfrm>
                  <a:off x="4761" y="-1590"/>
                  <a:ext cx="147637" cy="888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Manage the </a:t>
                  </a:r>
                  <a:endParaRPr lang="en-US" sz="1400" b="1"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smtClean="0">
                      <a:solidFill>
                        <a:srgbClr val="000000"/>
                      </a:solidFill>
                      <a:latin typeface="Times New Roman"/>
                      <a:ea typeface="Times New Roman"/>
                      <a:cs typeface="Times New Roman"/>
                      <a:sym typeface="Times New Roman"/>
                    </a:rPr>
                    <a:t>development </a:t>
                  </a:r>
                </a:p>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smtClean="0">
                      <a:solidFill>
                        <a:srgbClr val="000000"/>
                      </a:solidFill>
                      <a:latin typeface="Times New Roman"/>
                      <a:ea typeface="Times New Roman"/>
                      <a:cs typeface="Times New Roman"/>
                      <a:sym typeface="Times New Roman"/>
                    </a:rPr>
                    <a:t>iteration</a:t>
                  </a:r>
                  <a:endParaRPr lang="en-US" sz="1400" b="1" i="0" u="none" strike="noStrike" cap="none" baseline="0" dirty="0">
                    <a:solidFill>
                      <a:srgbClr val="000000"/>
                    </a:solidFill>
                    <a:latin typeface="Times New Roman"/>
                    <a:ea typeface="Times New Roman"/>
                    <a:cs typeface="Times New Roman"/>
                    <a:sym typeface="Times New Roman"/>
                  </a:endParaRPr>
                </a:p>
              </p:txBody>
            </p:sp>
            <p:sp>
              <p:nvSpPr>
                <p:cNvPr id="480" name="Shape 480"/>
                <p:cNvSpPr/>
                <p:nvPr/>
              </p:nvSpPr>
              <p:spPr>
                <a:xfrm>
                  <a:off x="0" y="0"/>
                  <a:ext cx="185736" cy="12223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81" name="Shape 481"/>
              <p:cNvGrpSpPr/>
              <p:nvPr/>
            </p:nvGrpSpPr>
            <p:grpSpPr>
              <a:xfrm>
                <a:off x="184150" y="257175"/>
                <a:ext cx="182562" cy="122237"/>
                <a:chOff x="0" y="0"/>
                <a:chExt cx="182562" cy="122237"/>
              </a:xfrm>
            </p:grpSpPr>
            <p:sp>
              <p:nvSpPr>
                <p:cNvPr id="482" name="Shape 482"/>
                <p:cNvSpPr/>
                <p:nvPr/>
              </p:nvSpPr>
              <p:spPr>
                <a:xfrm>
                  <a:off x="19050" y="0"/>
                  <a:ext cx="144461"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Team</a:t>
                  </a:r>
                </a:p>
              </p:txBody>
            </p:sp>
            <p:sp>
              <p:nvSpPr>
                <p:cNvPr id="483" name="Shape 483"/>
                <p:cNvSpPr/>
                <p:nvPr/>
              </p:nvSpPr>
              <p:spPr>
                <a:xfrm>
                  <a:off x="0" y="0"/>
                  <a:ext cx="182562" cy="12223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84" name="Shape 484"/>
              <p:cNvGrpSpPr/>
              <p:nvPr/>
            </p:nvGrpSpPr>
            <p:grpSpPr>
              <a:xfrm>
                <a:off x="365125" y="257175"/>
                <a:ext cx="774700" cy="122237"/>
                <a:chOff x="0" y="0"/>
                <a:chExt cx="773112" cy="122237"/>
              </a:xfrm>
            </p:grpSpPr>
            <p:sp>
              <p:nvSpPr>
                <p:cNvPr id="485" name="Shape 485"/>
                <p:cNvSpPr/>
                <p:nvPr/>
              </p:nvSpPr>
              <p:spPr>
                <a:xfrm>
                  <a:off x="19050" y="0"/>
                  <a:ext cx="735012" cy="10794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a:solidFill>
                        <a:srgbClr val="000000"/>
                      </a:solidFill>
                      <a:latin typeface="Times New Roman"/>
                      <a:ea typeface="Times New Roman"/>
                      <a:cs typeface="Times New Roman"/>
                      <a:sym typeface="Times New Roman"/>
                    </a:rPr>
                    <a:t>During an iteration the team selects and develops the highest-priority features on </a:t>
                  </a:r>
                  <a:r>
                    <a:rPr lang="en-US" sz="1200" b="0" i="0" u="none" strike="noStrike" cap="none" baseline="0" dirty="0" smtClean="0">
                      <a:solidFill>
                        <a:srgbClr val="000000"/>
                      </a:solidFill>
                      <a:latin typeface="Times New Roman"/>
                      <a:ea typeface="Times New Roman"/>
                      <a:cs typeface="Times New Roman"/>
                      <a:sym typeface="Times New Roman"/>
                    </a:rPr>
                    <a:t>the</a:t>
                  </a: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 </a:t>
                  </a:r>
                  <a:r>
                    <a:rPr lang="en-US" sz="1200" b="0" i="0" u="none" strike="noStrike" cap="none" baseline="0" dirty="0">
                      <a:solidFill>
                        <a:srgbClr val="000000"/>
                      </a:solidFill>
                      <a:latin typeface="Times New Roman"/>
                      <a:ea typeface="Times New Roman"/>
                      <a:cs typeface="Times New Roman"/>
                      <a:sym typeface="Times New Roman"/>
                    </a:rPr>
                    <a:t>Product Backlog.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Collectively</a:t>
                  </a:r>
                  <a:r>
                    <a:rPr lang="en-US" sz="1200" b="0" i="0" u="none" strike="noStrike" cap="none" baseline="0" dirty="0">
                      <a:solidFill>
                        <a:srgbClr val="000000"/>
                      </a:solidFill>
                      <a:latin typeface="Times New Roman"/>
                      <a:ea typeface="Times New Roman"/>
                      <a:cs typeface="Times New Roman"/>
                      <a:sym typeface="Times New Roman"/>
                    </a:rPr>
                    <a:t>, the team expands Product Backlog items into more explicit tasks on a Sprint Backlog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and </a:t>
                  </a:r>
                  <a:r>
                    <a:rPr lang="en-US" sz="1200" b="0" i="0" u="none" strike="noStrike" cap="none" baseline="0" dirty="0">
                      <a:solidFill>
                        <a:srgbClr val="000000"/>
                      </a:solidFill>
                      <a:latin typeface="Times New Roman"/>
                      <a:ea typeface="Times New Roman"/>
                      <a:cs typeface="Times New Roman"/>
                      <a:sym typeface="Times New Roman"/>
                    </a:rPr>
                    <a:t>then manages its own work and self-organizes around how it desires to complete the iteration.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The </a:t>
                  </a:r>
                  <a:r>
                    <a:rPr lang="en-US" sz="1200" b="0" i="0" u="none" strike="noStrike" cap="none" baseline="0" dirty="0">
                      <a:solidFill>
                        <a:srgbClr val="000000"/>
                      </a:solidFill>
                      <a:latin typeface="Times New Roman"/>
                      <a:ea typeface="Times New Roman"/>
                      <a:cs typeface="Times New Roman"/>
                      <a:sym typeface="Times New Roman"/>
                    </a:rPr>
                    <a:t>team manages itself to its commitments. </a:t>
                  </a:r>
                </a:p>
              </p:txBody>
            </p:sp>
            <p:sp>
              <p:nvSpPr>
                <p:cNvPr id="486" name="Shape 486"/>
                <p:cNvSpPr/>
                <p:nvPr/>
              </p:nvSpPr>
              <p:spPr>
                <a:xfrm>
                  <a:off x="0" y="0"/>
                  <a:ext cx="773112" cy="12223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87" name="Shape 487"/>
              <p:cNvGrpSpPr/>
              <p:nvPr/>
            </p:nvGrpSpPr>
            <p:grpSpPr>
              <a:xfrm>
                <a:off x="0" y="377825"/>
                <a:ext cx="185736" cy="157161"/>
                <a:chOff x="0" y="0"/>
                <a:chExt cx="185736" cy="155575"/>
              </a:xfrm>
            </p:grpSpPr>
            <p:sp>
              <p:nvSpPr>
                <p:cNvPr id="488" name="Shape 488"/>
                <p:cNvSpPr/>
                <p:nvPr/>
              </p:nvSpPr>
              <p:spPr>
                <a:xfrm>
                  <a:off x="6905" y="4127"/>
                  <a:ext cx="147637"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Manage the </a:t>
                  </a:r>
                  <a:endParaRPr lang="en-US" sz="1400" b="1"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smtClean="0">
                      <a:solidFill>
                        <a:srgbClr val="000000"/>
                      </a:solidFill>
                      <a:latin typeface="Times New Roman"/>
                      <a:ea typeface="Times New Roman"/>
                      <a:cs typeface="Times New Roman"/>
                      <a:sym typeface="Times New Roman"/>
                    </a:rPr>
                    <a:t>process</a:t>
                  </a:r>
                  <a:endParaRPr lang="en-US" sz="1400" b="1" i="0" u="none" strike="noStrike" cap="none" baseline="0" dirty="0">
                    <a:solidFill>
                      <a:srgbClr val="000000"/>
                    </a:solidFill>
                    <a:latin typeface="Times New Roman"/>
                    <a:ea typeface="Times New Roman"/>
                    <a:cs typeface="Times New Roman"/>
                    <a:sym typeface="Times New Roman"/>
                  </a:endParaRPr>
                </a:p>
              </p:txBody>
            </p:sp>
            <p:sp>
              <p:nvSpPr>
                <p:cNvPr id="489" name="Shape 489"/>
                <p:cNvSpPr/>
                <p:nvPr/>
              </p:nvSpPr>
              <p:spPr>
                <a:xfrm>
                  <a:off x="0" y="0"/>
                  <a:ext cx="185736" cy="155575"/>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90" name="Shape 490"/>
              <p:cNvGrpSpPr/>
              <p:nvPr/>
            </p:nvGrpSpPr>
            <p:grpSpPr>
              <a:xfrm>
                <a:off x="184150" y="377825"/>
                <a:ext cx="182562" cy="157161"/>
                <a:chOff x="0" y="0"/>
                <a:chExt cx="182562" cy="155575"/>
              </a:xfrm>
            </p:grpSpPr>
            <p:sp>
              <p:nvSpPr>
                <p:cNvPr id="491" name="Shape 491"/>
                <p:cNvSpPr/>
                <p:nvPr/>
              </p:nvSpPr>
              <p:spPr>
                <a:xfrm>
                  <a:off x="19050" y="0"/>
                  <a:ext cx="144461"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Scrum Master</a:t>
                  </a:r>
                </a:p>
              </p:txBody>
            </p:sp>
            <p:sp>
              <p:nvSpPr>
                <p:cNvPr id="492" name="Shape 492"/>
                <p:cNvSpPr/>
                <p:nvPr/>
              </p:nvSpPr>
              <p:spPr>
                <a:xfrm>
                  <a:off x="0" y="0"/>
                  <a:ext cx="182562" cy="155575"/>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93" name="Shape 493"/>
              <p:cNvGrpSpPr/>
              <p:nvPr/>
            </p:nvGrpSpPr>
            <p:grpSpPr>
              <a:xfrm>
                <a:off x="365125" y="377825"/>
                <a:ext cx="774700" cy="157161"/>
                <a:chOff x="0" y="0"/>
                <a:chExt cx="773112" cy="155575"/>
              </a:xfrm>
            </p:grpSpPr>
            <p:sp>
              <p:nvSpPr>
                <p:cNvPr id="494" name="Shape 494"/>
                <p:cNvSpPr/>
                <p:nvPr/>
              </p:nvSpPr>
              <p:spPr>
                <a:xfrm>
                  <a:off x="19050" y="0"/>
                  <a:ext cx="735012" cy="155575"/>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a:solidFill>
                        <a:srgbClr val="000000"/>
                      </a:solidFill>
                      <a:latin typeface="Times New Roman"/>
                      <a:ea typeface="Times New Roman"/>
                      <a:cs typeface="Times New Roman"/>
                      <a:sym typeface="Times New Roman"/>
                    </a:rPr>
                    <a:t>The Scrum Master is responsible for setting the team up for success by ensuring the project and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organizational </a:t>
                  </a:r>
                  <a:r>
                    <a:rPr lang="en-US" sz="1200" b="0" i="0" u="none" strike="noStrike" cap="none" baseline="0" dirty="0">
                      <a:solidFill>
                        <a:srgbClr val="000000"/>
                      </a:solidFill>
                      <a:latin typeface="Times New Roman"/>
                      <a:ea typeface="Times New Roman"/>
                      <a:cs typeface="Times New Roman"/>
                      <a:sym typeface="Times New Roman"/>
                    </a:rPr>
                    <a:t>culture are optimized for meeting the ROI goals of the project.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This </a:t>
                  </a:r>
                  <a:r>
                    <a:rPr lang="en-US" sz="1200" b="0" i="0" u="none" strike="noStrike" cap="none" baseline="0" dirty="0">
                      <a:solidFill>
                        <a:srgbClr val="000000"/>
                      </a:solidFill>
                      <a:latin typeface="Times New Roman"/>
                      <a:ea typeface="Times New Roman"/>
                      <a:cs typeface="Times New Roman"/>
                      <a:sym typeface="Times New Roman"/>
                    </a:rPr>
                    <a:t>involves organizing a Sprint Planning Meeting (during which the team expands Product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Backlog </a:t>
                  </a:r>
                  <a:r>
                    <a:rPr lang="en-US" sz="1200" b="0" i="0" u="none" strike="noStrike" cap="none" baseline="0" dirty="0">
                      <a:solidFill>
                        <a:srgbClr val="000000"/>
                      </a:solidFill>
                      <a:latin typeface="Times New Roman"/>
                      <a:ea typeface="Times New Roman"/>
                      <a:cs typeface="Times New Roman"/>
                      <a:sym typeface="Times New Roman"/>
                    </a:rPr>
                    <a:t>into Sprint Backlog), a Sprint Review Meeting (during which the newly developed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functionality </a:t>
                  </a:r>
                  <a:r>
                    <a:rPr lang="en-US" sz="1200" b="0" i="0" u="none" strike="noStrike" cap="none" baseline="0" dirty="0">
                      <a:solidFill>
                        <a:srgbClr val="000000"/>
                      </a:solidFill>
                      <a:latin typeface="Times New Roman"/>
                      <a:ea typeface="Times New Roman"/>
                      <a:cs typeface="Times New Roman"/>
                      <a:sym typeface="Times New Roman"/>
                    </a:rPr>
                    <a:t>is demonstrated), shielding the team from outside disturbances, holding brief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Daily </a:t>
                  </a:r>
                  <a:r>
                    <a:rPr lang="en-US" sz="1200" b="0" i="0" u="none" strike="noStrike" cap="none" baseline="0" dirty="0">
                      <a:solidFill>
                        <a:srgbClr val="000000"/>
                      </a:solidFill>
                      <a:latin typeface="Times New Roman"/>
                      <a:ea typeface="Times New Roman"/>
                      <a:cs typeface="Times New Roman"/>
                      <a:sym typeface="Times New Roman"/>
                    </a:rPr>
                    <a:t>Scrum meetings, and removing obstacles to progress.</a:t>
                  </a:r>
                  <a:r>
                    <a:rPr lang="en-US" sz="1000" b="0" i="0" u="none" strike="noStrike" cap="none" baseline="0" dirty="0">
                      <a:solidFill>
                        <a:srgbClr val="000000"/>
                      </a:solidFill>
                      <a:latin typeface="Times New Roman"/>
                      <a:ea typeface="Times New Roman"/>
                      <a:cs typeface="Times New Roman"/>
                      <a:sym typeface="Times New Roman"/>
                    </a:rPr>
                    <a:t> </a:t>
                  </a:r>
                </a:p>
              </p:txBody>
            </p:sp>
            <p:sp>
              <p:nvSpPr>
                <p:cNvPr id="495" name="Shape 495"/>
                <p:cNvSpPr/>
                <p:nvPr/>
              </p:nvSpPr>
              <p:spPr>
                <a:xfrm>
                  <a:off x="0" y="0"/>
                  <a:ext cx="773112" cy="155575"/>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96" name="Shape 496"/>
              <p:cNvGrpSpPr/>
              <p:nvPr/>
            </p:nvGrpSpPr>
            <p:grpSpPr>
              <a:xfrm>
                <a:off x="0" y="533400"/>
                <a:ext cx="185736" cy="166687"/>
                <a:chOff x="0" y="0"/>
                <a:chExt cx="185736" cy="166687"/>
              </a:xfrm>
            </p:grpSpPr>
            <p:sp>
              <p:nvSpPr>
                <p:cNvPr id="497" name="Shape 497"/>
                <p:cNvSpPr/>
                <p:nvPr/>
              </p:nvSpPr>
              <p:spPr>
                <a:xfrm>
                  <a:off x="4761" y="0"/>
                  <a:ext cx="147637"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a:solidFill>
                        <a:srgbClr val="000000"/>
                      </a:solidFill>
                      <a:latin typeface="Times New Roman"/>
                      <a:ea typeface="Times New Roman"/>
                      <a:cs typeface="Times New Roman"/>
                      <a:sym typeface="Times New Roman"/>
                    </a:rPr>
                    <a:t>Manage the </a:t>
                  </a:r>
                  <a:endParaRPr lang="en-US" sz="1400" b="1"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dirty="0" smtClean="0">
                      <a:solidFill>
                        <a:srgbClr val="000000"/>
                      </a:solidFill>
                      <a:latin typeface="Times New Roman"/>
                      <a:ea typeface="Times New Roman"/>
                      <a:cs typeface="Times New Roman"/>
                      <a:sym typeface="Times New Roman"/>
                    </a:rPr>
                    <a:t>release</a:t>
                  </a:r>
                  <a:endParaRPr lang="en-US" sz="1400" b="1" i="0" u="none" strike="noStrike" cap="none" baseline="0" dirty="0">
                    <a:solidFill>
                      <a:srgbClr val="000000"/>
                    </a:solidFill>
                    <a:latin typeface="Times New Roman"/>
                    <a:ea typeface="Times New Roman"/>
                    <a:cs typeface="Times New Roman"/>
                    <a:sym typeface="Times New Roman"/>
                  </a:endParaRPr>
                </a:p>
              </p:txBody>
            </p:sp>
            <p:sp>
              <p:nvSpPr>
                <p:cNvPr id="498" name="Shape 498"/>
                <p:cNvSpPr/>
                <p:nvPr/>
              </p:nvSpPr>
              <p:spPr>
                <a:xfrm>
                  <a:off x="0" y="0"/>
                  <a:ext cx="185736" cy="16668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499" name="Shape 499"/>
              <p:cNvGrpSpPr/>
              <p:nvPr/>
            </p:nvGrpSpPr>
            <p:grpSpPr>
              <a:xfrm>
                <a:off x="184150" y="533400"/>
                <a:ext cx="182562" cy="166687"/>
                <a:chOff x="0" y="0"/>
                <a:chExt cx="182562" cy="166687"/>
              </a:xfrm>
            </p:grpSpPr>
            <p:sp>
              <p:nvSpPr>
                <p:cNvPr id="500" name="Shape 500"/>
                <p:cNvSpPr/>
                <p:nvPr/>
              </p:nvSpPr>
              <p:spPr>
                <a:xfrm>
                  <a:off x="19050" y="0"/>
                  <a:ext cx="144461" cy="635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400" b="1" i="0" u="none" strike="noStrike" cap="none" baseline="0">
                      <a:solidFill>
                        <a:srgbClr val="000000"/>
                      </a:solidFill>
                      <a:latin typeface="Times New Roman"/>
                      <a:ea typeface="Times New Roman"/>
                      <a:cs typeface="Times New Roman"/>
                      <a:sym typeface="Times New Roman"/>
                    </a:rPr>
                    <a:t>Product Owner</a:t>
                  </a:r>
                </a:p>
              </p:txBody>
            </p:sp>
            <p:sp>
              <p:nvSpPr>
                <p:cNvPr id="501" name="Shape 501"/>
                <p:cNvSpPr/>
                <p:nvPr/>
              </p:nvSpPr>
              <p:spPr>
                <a:xfrm>
                  <a:off x="0" y="0"/>
                  <a:ext cx="182562" cy="16668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502" name="Shape 502"/>
              <p:cNvGrpSpPr/>
              <p:nvPr/>
            </p:nvGrpSpPr>
            <p:grpSpPr>
              <a:xfrm>
                <a:off x="365125" y="533400"/>
                <a:ext cx="774700" cy="166687"/>
                <a:chOff x="0" y="0"/>
                <a:chExt cx="773112" cy="166687"/>
              </a:xfrm>
            </p:grpSpPr>
            <p:sp>
              <p:nvSpPr>
                <p:cNvPr id="503" name="Shape 503"/>
                <p:cNvSpPr/>
                <p:nvPr/>
              </p:nvSpPr>
              <p:spPr>
                <a:xfrm>
                  <a:off x="19050" y="0"/>
                  <a:ext cx="735012" cy="155575"/>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wrap="square" lIns="50800" tIns="50800" rIns="50800" bIns="50800" anchor="t" anchorCtr="0">
                  <a:sp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a:solidFill>
                        <a:srgbClr val="000000"/>
                      </a:solidFill>
                      <a:latin typeface="Times New Roman"/>
                      <a:ea typeface="Times New Roman"/>
                      <a:cs typeface="Times New Roman"/>
                      <a:sym typeface="Times New Roman"/>
                    </a:rPr>
                    <a:t>The Product Owner makes decisions about when to create an official release.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For </a:t>
                  </a:r>
                  <a:r>
                    <a:rPr lang="en-US" sz="1200" b="0" i="0" u="none" strike="noStrike" cap="none" baseline="0" dirty="0">
                      <a:solidFill>
                        <a:srgbClr val="000000"/>
                      </a:solidFill>
                      <a:latin typeface="Times New Roman"/>
                      <a:ea typeface="Times New Roman"/>
                      <a:cs typeface="Times New Roman"/>
                      <a:sym typeface="Times New Roman"/>
                    </a:rPr>
                    <a:t>a variety of reasons it may not be desirable to release at the conclusion of every increment.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Similarly</a:t>
                  </a:r>
                  <a:r>
                    <a:rPr lang="en-US" sz="1200" b="0" i="0" u="none" strike="noStrike" cap="none" baseline="0" dirty="0">
                      <a:solidFill>
                        <a:srgbClr val="000000"/>
                      </a:solidFill>
                      <a:latin typeface="Times New Roman"/>
                      <a:ea typeface="Times New Roman"/>
                      <a:cs typeface="Times New Roman"/>
                      <a:sym typeface="Times New Roman"/>
                    </a:rPr>
                    <a:t>, if an official release is planned for after the fifth increment it may be released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a:t>
                  </a:r>
                  <a:r>
                    <a:rPr lang="en-US" sz="1200" b="0" i="0" u="none" strike="noStrike" cap="none" baseline="0" dirty="0">
                      <a:solidFill>
                        <a:srgbClr val="000000"/>
                      </a:solidFill>
                      <a:latin typeface="Times New Roman"/>
                      <a:ea typeface="Times New Roman"/>
                      <a:cs typeface="Times New Roman"/>
                      <a:sym typeface="Times New Roman"/>
                    </a:rPr>
                    <a:t>with fewer features) after the fourth increment in order to respond to competitive moves or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capture </a:t>
                  </a:r>
                  <a:r>
                    <a:rPr lang="en-US" sz="1200" b="0" i="0" u="none" strike="noStrike" cap="none" baseline="0" dirty="0">
                      <a:solidFill>
                        <a:srgbClr val="000000"/>
                      </a:solidFill>
                      <a:latin typeface="Times New Roman"/>
                      <a:ea typeface="Times New Roman"/>
                      <a:cs typeface="Times New Roman"/>
                      <a:sym typeface="Times New Roman"/>
                    </a:rPr>
                    <a:t>early market share. The Product Owner makes these decisions in a manner consistent with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the </a:t>
                  </a:r>
                  <a:r>
                    <a:rPr lang="en-US" sz="1200" b="0" i="0" u="none" strike="noStrike" cap="none" baseline="0" dirty="0">
                      <a:solidFill>
                        <a:srgbClr val="000000"/>
                      </a:solidFill>
                      <a:latin typeface="Times New Roman"/>
                      <a:ea typeface="Times New Roman"/>
                      <a:cs typeface="Times New Roman"/>
                      <a:sym typeface="Times New Roman"/>
                    </a:rPr>
                    <a:t>investment vision that has been established for the project.</a:t>
                  </a:r>
                </a:p>
              </p:txBody>
            </p:sp>
            <p:sp>
              <p:nvSpPr>
                <p:cNvPr id="504" name="Shape 504"/>
                <p:cNvSpPr/>
                <p:nvPr/>
              </p:nvSpPr>
              <p:spPr>
                <a:xfrm>
                  <a:off x="0" y="0"/>
                  <a:ext cx="773112" cy="166687"/>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sp>
          <p:nvSpPr>
            <p:cNvPr id="505" name="Shape 505"/>
            <p:cNvSpPr/>
            <p:nvPr/>
          </p:nvSpPr>
          <p:spPr>
            <a:xfrm>
              <a:off x="0" y="0"/>
              <a:ext cx="1142999" cy="700087"/>
            </a:xfrm>
            <a:custGeom>
              <a:avLst/>
              <a:gdLst/>
              <a:ahLst/>
              <a:cxnLst/>
              <a:rect l="0" t="0" r="0" b="0"/>
              <a:pathLst>
                <a:path w="21600" h="21600" extrusionOk="0">
                  <a:moveTo>
                    <a:pt x="0" y="0"/>
                  </a:moveTo>
                  <a:lnTo>
                    <a:pt x="21600" y="0"/>
                  </a:lnTo>
                  <a:lnTo>
                    <a:pt x="21600" y="21600"/>
                  </a:lnTo>
                  <a:lnTo>
                    <a:pt x="0" y="21600"/>
                  </a:lnTo>
                  <a:close/>
                </a:path>
              </a:pathLst>
            </a:custGeom>
            <a:noFill/>
            <a:ln w="12700" cap="flat" cmpd="sng">
              <a:solidFill>
                <a:srgbClr val="A0A0A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sp>
        <p:nvSpPr>
          <p:cNvPr id="506" name="Shape 506"/>
          <p:cNvSpPr/>
          <p:nvPr/>
        </p:nvSpPr>
        <p:spPr>
          <a:xfrm>
            <a:off x="609600" y="285750"/>
            <a:ext cx="1930399"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endParaRPr lang="en-US" sz="2800" b="1" i="0" u="none" strike="noStrike" cap="none" baseline="0" dirty="0">
              <a:solidFill>
                <a:srgbClr val="000000"/>
              </a:solidFill>
              <a:latin typeface="Helvetica Neue"/>
              <a:ea typeface="Helvetica Neue"/>
              <a:cs typeface="Helvetica Neue"/>
              <a:sym typeface="Helvetica Neue"/>
            </a:endParaRPr>
          </a:p>
        </p:txBody>
      </p:sp>
      <p:sp>
        <p:nvSpPr>
          <p:cNvPr id="72" name="Shape 467"/>
          <p:cNvSpPr/>
          <p:nvPr/>
        </p:nvSpPr>
        <p:spPr>
          <a:xfrm>
            <a:off x="3086403" y="1212837"/>
            <a:ext cx="4685993" cy="67308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wrap="square"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a:solidFill>
                  <a:srgbClr val="000000"/>
                </a:solidFill>
                <a:latin typeface="Times New Roman"/>
                <a:ea typeface="Times New Roman"/>
                <a:cs typeface="Times New Roman"/>
                <a:sym typeface="Times New Roman"/>
              </a:rPr>
              <a:t>The Product Owner establishes, nurtures and communicates the product vision.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He </a:t>
            </a:r>
            <a:r>
              <a:rPr lang="en-US" sz="1200" b="0" i="0" u="none" strike="noStrike" cap="none" baseline="0" dirty="0">
                <a:solidFill>
                  <a:srgbClr val="000000"/>
                </a:solidFill>
                <a:latin typeface="Times New Roman"/>
                <a:ea typeface="Times New Roman"/>
                <a:cs typeface="Times New Roman"/>
                <a:sym typeface="Times New Roman"/>
              </a:rPr>
              <a:t>achieves initial and on-going funding for the project by creating initial release plans </a:t>
            </a:r>
            <a:endParaRPr lang="en-US" sz="1200" b="0" i="0" u="none" strike="noStrike" cap="none" baseline="0" dirty="0" smtClean="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ct val="25000"/>
              <a:buFont typeface="Times New Roman"/>
              <a:buNone/>
            </a:pPr>
            <a:r>
              <a:rPr lang="en-US" sz="1200" b="0" i="0" u="none" strike="noStrike" cap="none" baseline="0" dirty="0" smtClean="0">
                <a:solidFill>
                  <a:srgbClr val="000000"/>
                </a:solidFill>
                <a:latin typeface="Times New Roman"/>
                <a:ea typeface="Times New Roman"/>
                <a:cs typeface="Times New Roman"/>
                <a:sym typeface="Times New Roman"/>
              </a:rPr>
              <a:t>and </a:t>
            </a:r>
            <a:r>
              <a:rPr lang="en-US" sz="1200" b="0" i="0" u="none" strike="noStrike" cap="none" baseline="0" dirty="0">
                <a:solidFill>
                  <a:srgbClr val="000000"/>
                </a:solidFill>
                <a:latin typeface="Times New Roman"/>
                <a:ea typeface="Times New Roman"/>
                <a:cs typeface="Times New Roman"/>
                <a:sym typeface="Times New Roman"/>
              </a:rPr>
              <a:t>the initial Product Backlog.</a:t>
            </a:r>
          </a:p>
        </p:txBody>
      </p:sp>
      <p:sp>
        <p:nvSpPr>
          <p:cNvPr id="2" name="Title 1"/>
          <p:cNvSpPr>
            <a:spLocks noGrp="1"/>
          </p:cNvSpPr>
          <p:nvPr>
            <p:ph type="title"/>
          </p:nvPr>
        </p:nvSpPr>
        <p:spPr/>
        <p:txBody>
          <a:bodyPr/>
          <a:lstStyle/>
          <a:p>
            <a:pPr lvl="0"/>
            <a:r>
              <a:rPr lang="en-US" dirty="0" smtClean="0">
                <a:latin typeface="Helvetica Neue"/>
                <a:ea typeface="Helvetica Neue"/>
                <a:cs typeface="Helvetica Neue"/>
                <a:sym typeface="Helvetica Neue"/>
              </a:rPr>
              <a:t>Roles</a:t>
            </a:r>
            <a:endParaRPr lang="en-US" dirty="0"/>
          </a:p>
        </p:txBody>
      </p: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10"/>
        <p:cNvGrpSpPr/>
        <p:nvPr/>
      </p:nvGrpSpPr>
      <p:grpSpPr>
        <a:xfrm>
          <a:off x="0" y="0"/>
          <a:ext cx="0" cy="0"/>
          <a:chOff x="0" y="0"/>
          <a:chExt cx="0" cy="0"/>
        </a:xfrm>
      </p:grpSpPr>
      <p:sp>
        <p:nvSpPr>
          <p:cNvPr id="512" name="Shape 512"/>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Half way through the sprint, the product owner wants to change the features taken up for sprint. What should be done?</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Half way through the sprint the team wants to remove a feature from the sprint. What should be done? </a:t>
            </a:r>
          </a:p>
        </p:txBody>
      </p:sp>
      <p:sp>
        <p:nvSpPr>
          <p:cNvPr id="511" name="Shape 51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Introspection </a:t>
            </a:r>
          </a:p>
        </p:txBody>
      </p: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16"/>
        <p:cNvGrpSpPr/>
        <p:nvPr/>
      </p:nvGrpSpPr>
      <p:grpSpPr>
        <a:xfrm>
          <a:off x="0" y="0"/>
          <a:ext cx="0" cy="0"/>
          <a:chOff x="0" y="0"/>
          <a:chExt cx="0" cy="0"/>
        </a:xfrm>
      </p:grpSpPr>
      <p:sp>
        <p:nvSpPr>
          <p:cNvPr id="518" name="Shape 518"/>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One of the team members is unable to complete his tasks on time. What can be done?</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The team is lagging behind. As a scrum master what should you do?</a:t>
            </a:r>
          </a:p>
          <a:p>
            <a:pPr>
              <a:spcBef>
                <a:spcPts val="700"/>
              </a:spcBef>
              <a:buClr>
                <a:srgbClr val="CC0000"/>
              </a:buClr>
              <a:buSzPct val="100000"/>
            </a:pPr>
            <a:r>
              <a:rPr lang="en-US" sz="3000" b="0" i="0" u="none" strike="noStrike" cap="none" baseline="0" dirty="0">
                <a:solidFill>
                  <a:srgbClr val="000000"/>
                </a:solidFill>
                <a:latin typeface="Verdana"/>
                <a:ea typeface="Verdana"/>
                <a:cs typeface="Verdana"/>
                <a:sym typeface="Verdana"/>
              </a:rPr>
              <a:t>A tester wants to do coding. What needs to be done?. </a:t>
            </a:r>
          </a:p>
        </p:txBody>
      </p:sp>
      <p:sp>
        <p:nvSpPr>
          <p:cNvPr id="517" name="Shape 51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Introspection</a:t>
            </a:r>
          </a:p>
        </p:txBody>
      </p:sp>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22"/>
        <p:cNvGrpSpPr/>
        <p:nvPr/>
      </p:nvGrpSpPr>
      <p:grpSpPr>
        <a:xfrm>
          <a:off x="0" y="0"/>
          <a:ext cx="0" cy="0"/>
          <a:chOff x="0" y="0"/>
          <a:chExt cx="0" cy="0"/>
        </a:xfrm>
      </p:grpSpPr>
      <p:sp>
        <p:nvSpPr>
          <p:cNvPr id="2" name="Title 1"/>
          <p:cNvSpPr>
            <a:spLocks noGrp="1"/>
          </p:cNvSpPr>
          <p:nvPr>
            <p:ph type="title"/>
          </p:nvPr>
        </p:nvSpPr>
        <p:spPr>
          <a:xfrm>
            <a:off x="574766" y="2510724"/>
            <a:ext cx="8073288" cy="3704095"/>
          </a:xfrm>
        </p:spPr>
        <p:txBody>
          <a:bodyPr/>
          <a:lstStyle/>
          <a:p>
            <a:pPr algn="l"/>
            <a:r>
              <a:rPr lang="en-US" b="1" dirty="0" smtClean="0">
                <a:solidFill>
                  <a:srgbClr val="000000"/>
                </a:solidFill>
                <a:latin typeface="Verdana"/>
                <a:ea typeface="Verdana"/>
                <a:cs typeface="Verdana"/>
                <a:sym typeface="Verdana"/>
              </a:rPr>
              <a:t>Sprint-4</a:t>
            </a:r>
            <a:br>
              <a:rPr lang="en-US" b="1" dirty="0" smtClean="0">
                <a:solidFill>
                  <a:srgbClr val="000000"/>
                </a:solidFill>
                <a:latin typeface="Verdana"/>
                <a:ea typeface="Verdana"/>
                <a:cs typeface="Verdana"/>
                <a:sym typeface="Verdana"/>
              </a:rPr>
            </a:br>
            <a:r>
              <a:rPr lang="en-US" b="1" dirty="0" smtClean="0">
                <a:solidFill>
                  <a:srgbClr val="000000"/>
                </a:solidFill>
                <a:latin typeface="Verdana"/>
                <a:ea typeface="Verdana"/>
                <a:cs typeface="Verdana"/>
                <a:sym typeface="Verdana"/>
              </a:rPr>
              <a:t/>
            </a:r>
            <a:br>
              <a:rPr lang="en-US" b="1" dirty="0" smtClean="0">
                <a:solidFill>
                  <a:srgbClr val="000000"/>
                </a:solidFill>
                <a:latin typeface="Verdana"/>
                <a:ea typeface="Verdana"/>
                <a:cs typeface="Verdana"/>
                <a:sym typeface="Verdana"/>
              </a:rPr>
            </a:br>
            <a:r>
              <a:rPr lang="en-US" b="1" dirty="0" smtClean="0">
                <a:latin typeface="Verdana"/>
                <a:ea typeface="Verdana"/>
                <a:cs typeface="Verdana"/>
                <a:sym typeface="Verdana"/>
              </a:rPr>
              <a:t>-</a:t>
            </a:r>
            <a:r>
              <a:rPr lang="en-US" dirty="0" smtClean="0">
                <a:latin typeface="Verdana"/>
                <a:ea typeface="Verdana"/>
                <a:cs typeface="Verdana"/>
                <a:sym typeface="Verdana"/>
              </a:rPr>
              <a:t> Sprint </a:t>
            </a:r>
            <a:r>
              <a:rPr lang="en-US" dirty="0">
                <a:latin typeface="Verdana"/>
                <a:ea typeface="Verdana"/>
                <a:cs typeface="Verdana"/>
                <a:sym typeface="Verdana"/>
              </a:rPr>
              <a:t>P</a:t>
            </a:r>
            <a:r>
              <a:rPr lang="en-US" dirty="0" smtClean="0">
                <a:latin typeface="Verdana"/>
                <a:ea typeface="Verdana"/>
                <a:cs typeface="Verdana"/>
                <a:sym typeface="Verdana"/>
              </a:rPr>
              <a:t>lanning Meeting </a:t>
            </a:r>
            <a:endParaRPr lang="en-US" dirty="0"/>
          </a:p>
        </p:txBody>
      </p:sp>
      <p:pic>
        <p:nvPicPr>
          <p:cNvPr id="525" name="Shape 525"/>
          <p:cNvPicPr preferRelativeResize="0"/>
          <p:nvPr/>
        </p:nvPicPr>
        <p:blipFill rotWithShape="1">
          <a:blip r:embed="rId4">
            <a:alphaModFix/>
          </a:blip>
          <a:srcRect/>
          <a:stretch/>
        </p:blipFill>
        <p:spPr>
          <a:xfrm>
            <a:off x="5344980" y="800746"/>
            <a:ext cx="3752527" cy="157049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36"/>
        <p:cNvGrpSpPr/>
        <p:nvPr/>
      </p:nvGrpSpPr>
      <p:grpSpPr>
        <a:xfrm>
          <a:off x="0" y="0"/>
          <a:ext cx="0" cy="0"/>
          <a:chOff x="0" y="0"/>
          <a:chExt cx="0" cy="0"/>
        </a:xfrm>
      </p:grpSpPr>
      <p:sp>
        <p:nvSpPr>
          <p:cNvPr id="537" name="Shape 537"/>
          <p:cNvSpPr/>
          <p:nvPr/>
        </p:nvSpPr>
        <p:spPr>
          <a:xfrm>
            <a:off x="1828800" y="457200"/>
            <a:ext cx="5791199"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endParaRPr lang="en-US" sz="2800" b="1" i="0" u="none" strike="noStrike" cap="none" baseline="0" dirty="0">
              <a:solidFill>
                <a:srgbClr val="000000"/>
              </a:solidFill>
              <a:latin typeface="Helvetica Neue"/>
              <a:ea typeface="Helvetica Neue"/>
              <a:cs typeface="Helvetica Neue"/>
              <a:sym typeface="Helvetica Neue"/>
            </a:endParaRPr>
          </a:p>
        </p:txBody>
      </p:sp>
      <p:sp>
        <p:nvSpPr>
          <p:cNvPr id="538" name="Shape 538"/>
          <p:cNvSpPr/>
          <p:nvPr/>
        </p:nvSpPr>
        <p:spPr>
          <a:xfrm>
            <a:off x="1828800" y="1885950"/>
            <a:ext cx="4978400" cy="3200400"/>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39" name="Shape 539"/>
          <p:cNvSpPr/>
          <p:nvPr/>
        </p:nvSpPr>
        <p:spPr>
          <a:xfrm>
            <a:off x="4572000" y="1028700"/>
            <a:ext cx="1930399" cy="7207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000" b="0" i="0" u="none" strike="noStrike" cap="none" baseline="0" dirty="0">
                <a:solidFill>
                  <a:srgbClr val="000000"/>
                </a:solidFill>
                <a:latin typeface="Helvetica Neue"/>
                <a:ea typeface="Helvetica Neue"/>
                <a:cs typeface="Helvetica Neue"/>
                <a:sym typeface="Helvetica Neue"/>
              </a:rPr>
              <a:t>Product Backlog</a:t>
            </a:r>
          </a:p>
        </p:txBody>
      </p:sp>
      <p:sp>
        <p:nvSpPr>
          <p:cNvPr id="540" name="Shape 540"/>
          <p:cNvSpPr/>
          <p:nvPr/>
        </p:nvSpPr>
        <p:spPr>
          <a:xfrm>
            <a:off x="2438400" y="1028700"/>
            <a:ext cx="1930399" cy="533399"/>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000" b="0" i="0" u="none" strike="noStrike" cap="none" baseline="0" dirty="0">
                <a:solidFill>
                  <a:srgbClr val="000000"/>
                </a:solidFill>
                <a:latin typeface="Helvetica Neue"/>
                <a:ea typeface="Helvetica Neue"/>
                <a:cs typeface="Helvetica Neue"/>
                <a:sym typeface="Helvetica Neue"/>
              </a:rPr>
              <a:t>Team Capacity</a:t>
            </a:r>
          </a:p>
        </p:txBody>
      </p:sp>
      <p:sp>
        <p:nvSpPr>
          <p:cNvPr id="541" name="Shape 541"/>
          <p:cNvSpPr/>
          <p:nvPr/>
        </p:nvSpPr>
        <p:spPr>
          <a:xfrm>
            <a:off x="3251200" y="1543050"/>
            <a:ext cx="304799" cy="342899"/>
          </a:xfrm>
          <a:custGeom>
            <a:avLst/>
            <a:gdLst/>
            <a:ahLst/>
            <a:cxnLst/>
            <a:rect l="0" t="0" r="0" b="0"/>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A3B2C1"/>
          </a:solid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42" name="Shape 542"/>
          <p:cNvSpPr/>
          <p:nvPr/>
        </p:nvSpPr>
        <p:spPr>
          <a:xfrm>
            <a:off x="5181600" y="1543050"/>
            <a:ext cx="304799" cy="342899"/>
          </a:xfrm>
          <a:custGeom>
            <a:avLst/>
            <a:gdLst/>
            <a:ahLst/>
            <a:cxnLst/>
            <a:rect l="0" t="0" r="0" b="0"/>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A3B2C1"/>
          </a:solid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43" name="Shape 543"/>
          <p:cNvSpPr/>
          <p:nvPr/>
        </p:nvSpPr>
        <p:spPr>
          <a:xfrm>
            <a:off x="2133600" y="2057400"/>
            <a:ext cx="4470400" cy="8985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400" b="0" i="0" u="none" strike="noStrike" cap="none" baseline="0" dirty="0">
                <a:solidFill>
                  <a:srgbClr val="000000"/>
                </a:solidFill>
                <a:latin typeface="Helvetica Neue"/>
                <a:ea typeface="Helvetica Neue"/>
                <a:cs typeface="Helvetica Neue"/>
                <a:sym typeface="Helvetica Neue"/>
              </a:rPr>
              <a:t>Analyze, evaluate and </a:t>
            </a:r>
            <a:endParaRPr lang="en-US" sz="2400" b="0" i="0" u="none" strike="noStrike" cap="none" baseline="0" dirty="0" smtClean="0">
              <a:solidFill>
                <a:srgbClr val="000000"/>
              </a:solidFill>
              <a:latin typeface="Helvetica Neue"/>
              <a:ea typeface="Helvetica Neue"/>
              <a:cs typeface="Helvetica Neue"/>
              <a:sym typeface="Helvetica Neue"/>
            </a:endParaRPr>
          </a:p>
          <a:p>
            <a:pPr marL="0" marR="0" lvl="0" indent="0" rtl="0">
              <a:lnSpc>
                <a:spcPct val="100000"/>
              </a:lnSpc>
              <a:spcBef>
                <a:spcPts val="0"/>
              </a:spcBef>
              <a:spcAft>
                <a:spcPts val="0"/>
              </a:spcAft>
              <a:buClr>
                <a:srgbClr val="000000"/>
              </a:buClr>
              <a:buSzPct val="25000"/>
              <a:buFont typeface="Helvetica Neue"/>
              <a:buNone/>
            </a:pPr>
            <a:r>
              <a:rPr lang="en-US" sz="2400" b="0" i="0" u="none" strike="noStrike" cap="none" baseline="0" dirty="0" smtClean="0">
                <a:solidFill>
                  <a:srgbClr val="000000"/>
                </a:solidFill>
                <a:latin typeface="Helvetica Neue"/>
                <a:ea typeface="Helvetica Neue"/>
                <a:cs typeface="Helvetica Neue"/>
                <a:sym typeface="Helvetica Neue"/>
              </a:rPr>
              <a:t>select </a:t>
            </a:r>
            <a:r>
              <a:rPr lang="en-US" sz="2400" b="0" i="0" u="none" strike="noStrike" cap="none" baseline="0" dirty="0">
                <a:solidFill>
                  <a:srgbClr val="000000"/>
                </a:solidFill>
                <a:latin typeface="Helvetica Neue"/>
                <a:ea typeface="Helvetica Neue"/>
                <a:cs typeface="Helvetica Neue"/>
                <a:sym typeface="Helvetica Neue"/>
              </a:rPr>
              <a:t>Product Backlog for Sprint</a:t>
            </a:r>
          </a:p>
        </p:txBody>
      </p:sp>
      <p:sp>
        <p:nvSpPr>
          <p:cNvPr id="544" name="Shape 544"/>
          <p:cNvSpPr/>
          <p:nvPr/>
        </p:nvSpPr>
        <p:spPr>
          <a:xfrm>
            <a:off x="3251200" y="3200400"/>
            <a:ext cx="1930399" cy="7207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000" b="0" i="0" u="none" strike="noStrike" cap="none" baseline="0" dirty="0">
                <a:solidFill>
                  <a:srgbClr val="000000"/>
                </a:solidFill>
                <a:latin typeface="Helvetica Neue"/>
                <a:ea typeface="Helvetica Neue"/>
                <a:cs typeface="Helvetica Neue"/>
                <a:sym typeface="Helvetica Neue"/>
              </a:rPr>
              <a:t>Estimated</a:t>
            </a:r>
            <a:br>
              <a:rPr lang="en-US" sz="2000" b="0" i="0" u="none" strike="noStrike" cap="none" baseline="0" dirty="0">
                <a:solidFill>
                  <a:srgbClr val="000000"/>
                </a:solidFill>
                <a:latin typeface="Helvetica Neue"/>
                <a:ea typeface="Helvetica Neue"/>
                <a:cs typeface="Helvetica Neue"/>
                <a:sym typeface="Helvetica Neue"/>
              </a:rPr>
            </a:br>
            <a:r>
              <a:rPr lang="en-US" sz="2000" b="0" i="0" u="none" strike="noStrike" cap="none" baseline="0" dirty="0">
                <a:solidFill>
                  <a:srgbClr val="000000"/>
                </a:solidFill>
                <a:latin typeface="Helvetica Neue"/>
                <a:ea typeface="Helvetica Neue"/>
                <a:cs typeface="Helvetica Neue"/>
                <a:sym typeface="Helvetica Neue"/>
              </a:rPr>
              <a:t>Work</a:t>
            </a:r>
          </a:p>
        </p:txBody>
      </p:sp>
      <p:sp>
        <p:nvSpPr>
          <p:cNvPr id="545" name="Shape 545"/>
          <p:cNvSpPr/>
          <p:nvPr/>
        </p:nvSpPr>
        <p:spPr>
          <a:xfrm>
            <a:off x="2032000" y="3943350"/>
            <a:ext cx="4470400" cy="898524"/>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400" b="0" i="0" u="none" strike="noStrike" cap="none" baseline="0" dirty="0">
                <a:solidFill>
                  <a:srgbClr val="000000"/>
                </a:solidFill>
                <a:latin typeface="Helvetica Neue"/>
                <a:ea typeface="Helvetica Neue"/>
                <a:cs typeface="Helvetica Neue"/>
                <a:sym typeface="Helvetica Neue"/>
              </a:rPr>
              <a:t>Decompose to specifications </a:t>
            </a:r>
            <a:endParaRPr lang="en-US" sz="2400" b="0" i="0" u="none" strike="noStrike" cap="none" baseline="0" dirty="0" smtClean="0">
              <a:solidFill>
                <a:srgbClr val="000000"/>
              </a:solidFill>
              <a:latin typeface="Helvetica Neue"/>
              <a:ea typeface="Helvetica Neue"/>
              <a:cs typeface="Helvetica Neue"/>
              <a:sym typeface="Helvetica Neue"/>
            </a:endParaRPr>
          </a:p>
          <a:p>
            <a:pPr marL="0" marR="0" lvl="0" indent="0" rtl="0">
              <a:lnSpc>
                <a:spcPct val="100000"/>
              </a:lnSpc>
              <a:spcBef>
                <a:spcPts val="0"/>
              </a:spcBef>
              <a:spcAft>
                <a:spcPts val="0"/>
              </a:spcAft>
              <a:buClr>
                <a:srgbClr val="000000"/>
              </a:buClr>
              <a:buSzPct val="25000"/>
              <a:buFont typeface="Helvetica Neue"/>
              <a:buNone/>
            </a:pPr>
            <a:r>
              <a:rPr lang="en-US" sz="2400" b="0" i="0" u="none" strike="noStrike" cap="none" baseline="0" dirty="0" smtClean="0">
                <a:solidFill>
                  <a:srgbClr val="000000"/>
                </a:solidFill>
                <a:latin typeface="Helvetica Neue"/>
                <a:ea typeface="Helvetica Neue"/>
                <a:cs typeface="Helvetica Neue"/>
                <a:sym typeface="Helvetica Neue"/>
              </a:rPr>
              <a:t>and </a:t>
            </a:r>
            <a:r>
              <a:rPr lang="en-US" sz="2400" b="0" i="0" u="none" strike="noStrike" cap="none" baseline="0" dirty="0">
                <a:solidFill>
                  <a:srgbClr val="000000"/>
                </a:solidFill>
                <a:latin typeface="Helvetica Neue"/>
                <a:ea typeface="Helvetica Neue"/>
                <a:cs typeface="Helvetica Neue"/>
                <a:sym typeface="Helvetica Neue"/>
              </a:rPr>
              <a:t>tasks, estimate tasks</a:t>
            </a:r>
          </a:p>
        </p:txBody>
      </p:sp>
      <p:sp>
        <p:nvSpPr>
          <p:cNvPr id="546" name="Shape 546"/>
          <p:cNvSpPr/>
          <p:nvPr/>
        </p:nvSpPr>
        <p:spPr>
          <a:xfrm>
            <a:off x="3048000" y="5200650"/>
            <a:ext cx="1930399" cy="762000"/>
          </a:xfrm>
          <a:custGeom>
            <a:avLst/>
            <a:gdLst/>
            <a:ahLst/>
            <a:cxnLst/>
            <a:rect l="0" t="0" r="0" b="0"/>
            <a:pathLst>
              <a:path w="21600" h="21600" extrusionOk="0">
                <a:moveTo>
                  <a:pt x="0" y="0"/>
                </a:moveTo>
                <a:lnTo>
                  <a:pt x="21600" y="0"/>
                </a:lnTo>
                <a:lnTo>
                  <a:pt x="21600" y="21600"/>
                </a:lnTo>
                <a:lnTo>
                  <a:pt x="0" y="21600"/>
                </a:lnTo>
                <a:close/>
              </a:path>
            </a:pathLst>
          </a:custGeom>
          <a:noFill/>
          <a:ln w="9525" cap="flat" cmpd="sng">
            <a:solidFill>
              <a:srgbClr val="000000"/>
            </a:solidFill>
            <a:prstDash val="solid"/>
            <a:miter/>
            <a:headEnd type="none" w="med" len="med"/>
            <a:tailEnd type="none" w="med" len="med"/>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Helvetica Neue"/>
              <a:buNone/>
            </a:pPr>
            <a:r>
              <a:rPr lang="en-US" sz="2000" b="0" i="0" u="none" strike="noStrike" cap="none" baseline="0" dirty="0">
                <a:solidFill>
                  <a:srgbClr val="000000"/>
                </a:solidFill>
                <a:latin typeface="Helvetica Neue"/>
                <a:ea typeface="Helvetica Neue"/>
                <a:cs typeface="Helvetica Neue"/>
                <a:sym typeface="Helvetica Neue"/>
              </a:rPr>
              <a:t>Budgeted Work </a:t>
            </a:r>
            <a:endParaRPr lang="en-US" sz="2000" b="0" i="0" u="none" strike="noStrike" cap="none" baseline="0" dirty="0" smtClean="0">
              <a:solidFill>
                <a:srgbClr val="000000"/>
              </a:solidFill>
              <a:latin typeface="Helvetica Neue"/>
              <a:ea typeface="Helvetica Neue"/>
              <a:cs typeface="Helvetica Neue"/>
              <a:sym typeface="Helvetica Neue"/>
            </a:endParaRPr>
          </a:p>
          <a:p>
            <a:pPr marL="0" marR="0" lvl="0" indent="0" rtl="0">
              <a:lnSpc>
                <a:spcPct val="100000"/>
              </a:lnSpc>
              <a:spcBef>
                <a:spcPts val="0"/>
              </a:spcBef>
              <a:spcAft>
                <a:spcPts val="0"/>
              </a:spcAft>
              <a:buClr>
                <a:srgbClr val="000000"/>
              </a:buClr>
              <a:buSzPct val="25000"/>
              <a:buFont typeface="Helvetica Neue"/>
              <a:buNone/>
            </a:pPr>
            <a:r>
              <a:rPr lang="en-US" sz="2000" b="0" i="0" u="none" strike="noStrike" cap="none" baseline="0" dirty="0" smtClean="0">
                <a:solidFill>
                  <a:srgbClr val="000000"/>
                </a:solidFill>
                <a:latin typeface="Helvetica Neue"/>
                <a:ea typeface="Helvetica Neue"/>
                <a:cs typeface="Helvetica Neue"/>
                <a:sym typeface="Helvetica Neue"/>
              </a:rPr>
              <a:t>in </a:t>
            </a:r>
            <a:r>
              <a:rPr lang="en-US" sz="2000" b="0" i="0" u="none" strike="noStrike" cap="none" baseline="0" dirty="0">
                <a:solidFill>
                  <a:srgbClr val="000000"/>
                </a:solidFill>
                <a:latin typeface="Helvetica Neue"/>
                <a:ea typeface="Helvetica Neue"/>
                <a:cs typeface="Helvetica Neue"/>
                <a:sym typeface="Helvetica Neue"/>
              </a:rPr>
              <a:t>Tasks</a:t>
            </a:r>
          </a:p>
        </p:txBody>
      </p:sp>
      <p:sp>
        <p:nvSpPr>
          <p:cNvPr id="547" name="Shape 547"/>
          <p:cNvSpPr/>
          <p:nvPr/>
        </p:nvSpPr>
        <p:spPr>
          <a:xfrm>
            <a:off x="3962400" y="4857750"/>
            <a:ext cx="304799" cy="342899"/>
          </a:xfrm>
          <a:custGeom>
            <a:avLst/>
            <a:gdLst/>
            <a:ahLst/>
            <a:cxnLst/>
            <a:rect l="0" t="0" r="0" b="0"/>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A3B2C1"/>
          </a:solid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48" name="Shape 548"/>
          <p:cNvSpPr/>
          <p:nvPr/>
        </p:nvSpPr>
        <p:spPr>
          <a:xfrm>
            <a:off x="4064000" y="3771900"/>
            <a:ext cx="203199" cy="171449"/>
          </a:xfrm>
          <a:custGeom>
            <a:avLst/>
            <a:gdLst/>
            <a:ahLst/>
            <a:cxnLst/>
            <a:rect l="0" t="0" r="0" b="0"/>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A3B2C1"/>
          </a:solid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49" name="Shape 549"/>
          <p:cNvSpPr/>
          <p:nvPr/>
        </p:nvSpPr>
        <p:spPr>
          <a:xfrm>
            <a:off x="3962400" y="2971800"/>
            <a:ext cx="203199" cy="171449"/>
          </a:xfrm>
          <a:custGeom>
            <a:avLst/>
            <a:gdLst/>
            <a:ahLst/>
            <a:cxnLst/>
            <a:rect l="0" t="0" r="0" b="0"/>
            <a:pathLst>
              <a:path w="21600" h="21600" extrusionOk="0">
                <a:moveTo>
                  <a:pt x="0" y="16200"/>
                </a:moveTo>
                <a:lnTo>
                  <a:pt x="5400" y="16200"/>
                </a:lnTo>
                <a:lnTo>
                  <a:pt x="5400" y="0"/>
                </a:lnTo>
                <a:lnTo>
                  <a:pt x="16200" y="0"/>
                </a:lnTo>
                <a:lnTo>
                  <a:pt x="16200" y="16200"/>
                </a:lnTo>
                <a:lnTo>
                  <a:pt x="21600" y="16200"/>
                </a:lnTo>
                <a:lnTo>
                  <a:pt x="10800" y="21600"/>
                </a:lnTo>
                <a:close/>
              </a:path>
            </a:pathLst>
          </a:custGeom>
          <a:solidFill>
            <a:srgbClr val="A3B2C1"/>
          </a:solid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2" name="Title 1"/>
          <p:cNvSpPr>
            <a:spLocks noGrp="1"/>
          </p:cNvSpPr>
          <p:nvPr>
            <p:ph type="title"/>
          </p:nvPr>
        </p:nvSpPr>
        <p:spPr/>
        <p:txBody>
          <a:bodyPr/>
          <a:lstStyle/>
          <a:p>
            <a:pPr lvl="0"/>
            <a:r>
              <a:rPr lang="en-US" dirty="0">
                <a:latin typeface="Helvetica Neue"/>
                <a:ea typeface="Helvetica Neue"/>
                <a:cs typeface="Helvetica Neue"/>
                <a:sym typeface="Helvetica Neue"/>
              </a:rPr>
              <a:t>Sprint Planning </a:t>
            </a:r>
            <a:r>
              <a:rPr lang="en-US" dirty="0" smtClean="0">
                <a:latin typeface="Helvetica Neue"/>
                <a:ea typeface="Helvetica Neue"/>
                <a:cs typeface="Helvetica Neue"/>
                <a:sym typeface="Helvetica Neue"/>
              </a:rPr>
              <a:t>Meeting</a:t>
            </a:r>
            <a:endParaRPr lang="en-US" dirty="0"/>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3"/>
        <p:cNvGrpSpPr/>
        <p:nvPr/>
      </p:nvGrpSpPr>
      <p:grpSpPr>
        <a:xfrm>
          <a:off x="0" y="0"/>
          <a:ext cx="0" cy="0"/>
          <a:chOff x="0" y="0"/>
          <a:chExt cx="0" cy="0"/>
        </a:xfrm>
      </p:grpSpPr>
      <p:sp>
        <p:nvSpPr>
          <p:cNvPr id="554" name="Shape 55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Sprint Planning Meeting</a:t>
            </a:r>
          </a:p>
        </p:txBody>
      </p:sp>
      <p:sp>
        <p:nvSpPr>
          <p:cNvPr id="555" name="Shape 555"/>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grpSp>
        <p:nvGrpSpPr>
          <p:cNvPr id="556" name="Shape 556"/>
          <p:cNvGrpSpPr/>
          <p:nvPr/>
        </p:nvGrpSpPr>
        <p:grpSpPr>
          <a:xfrm>
            <a:off x="3581400" y="3743325"/>
            <a:ext cx="2514600" cy="2047875"/>
            <a:chOff x="0" y="0"/>
            <a:chExt cx="314325" cy="257174"/>
          </a:xfrm>
        </p:grpSpPr>
        <p:sp>
          <p:nvSpPr>
            <p:cNvPr id="557" name="Shape 557"/>
            <p:cNvSpPr/>
            <p:nvPr/>
          </p:nvSpPr>
          <p:spPr>
            <a:xfrm>
              <a:off x="0" y="0"/>
              <a:ext cx="314325" cy="257174"/>
            </a:xfrm>
            <a:custGeom>
              <a:avLst/>
              <a:gdLst/>
              <a:ahLst/>
              <a:cxnLst/>
              <a:rect l="0" t="0" r="0" b="0"/>
              <a:pathLst>
                <a:path w="21600" h="21600" extrusionOk="0">
                  <a:moveTo>
                    <a:pt x="0" y="0"/>
                  </a:moveTo>
                  <a:lnTo>
                    <a:pt x="21600" y="0"/>
                  </a:lnTo>
                  <a:lnTo>
                    <a:pt x="21600" y="21600"/>
                  </a:lnTo>
                  <a:lnTo>
                    <a:pt x="0" y="21600"/>
                  </a:lnTo>
                  <a:close/>
                </a:path>
              </a:pathLst>
            </a:custGeom>
            <a:solidFill>
              <a:srgbClr val="CCFFFF"/>
            </a:solidFill>
            <a:ln w="31750" cap="flat" cmpd="sng">
              <a:solidFill>
                <a:srgbClr val="336666"/>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58" name="Shape 558"/>
            <p:cNvSpPr/>
            <p:nvPr/>
          </p:nvSpPr>
          <p:spPr>
            <a:xfrm>
              <a:off x="36511" y="74611"/>
              <a:ext cx="241299" cy="106361"/>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Sprint Planning</a:t>
              </a:r>
            </a:p>
            <a:p>
              <a:pPr marL="0" marR="0" lvl="0" indent="0" rtl="0">
                <a:lnSpc>
                  <a:spcPct val="100000"/>
                </a:lnSpc>
                <a:spcBef>
                  <a:spcPts val="1200"/>
                </a:spcBef>
                <a:spcAft>
                  <a:spcPts val="0"/>
                </a:spcAft>
                <a:buClr>
                  <a:srgbClr val="000000"/>
                </a:buClr>
                <a:buSzPct val="25000"/>
                <a:buFont typeface="Arial"/>
                <a:buNone/>
              </a:pPr>
              <a:r>
                <a:rPr lang="en-US" sz="2000" b="0" i="0" u="none" strike="noStrike" cap="none" baseline="0" dirty="0">
                  <a:solidFill>
                    <a:srgbClr val="000000"/>
                  </a:solidFill>
                  <a:latin typeface="Arial"/>
                  <a:ea typeface="Arial"/>
                  <a:cs typeface="Arial"/>
                  <a:sym typeface="Arial"/>
                </a:rPr>
                <a:t>Meeting</a:t>
              </a:r>
            </a:p>
          </p:txBody>
        </p:sp>
      </p:grpSp>
      <p:grpSp>
        <p:nvGrpSpPr>
          <p:cNvPr id="559" name="Shape 559"/>
          <p:cNvGrpSpPr/>
          <p:nvPr/>
        </p:nvGrpSpPr>
        <p:grpSpPr>
          <a:xfrm>
            <a:off x="1143000" y="3733800"/>
            <a:ext cx="2438399" cy="304799"/>
            <a:chOff x="0" y="0"/>
            <a:chExt cx="304799" cy="38099"/>
          </a:xfrm>
        </p:grpSpPr>
        <p:cxnSp>
          <p:nvCxnSpPr>
            <p:cNvPr id="560" name="Shape 560"/>
            <p:cNvCxnSpPr/>
            <p:nvPr/>
          </p:nvCxnSpPr>
          <p:spPr>
            <a:xfrm>
              <a:off x="219075" y="19050"/>
              <a:ext cx="85724" cy="0"/>
            </a:xfrm>
            <a:prstGeom prst="straightConnector1">
              <a:avLst/>
            </a:prstGeom>
            <a:noFill/>
            <a:ln w="31750" cap="flat" cmpd="sng">
              <a:solidFill>
                <a:srgbClr val="000000"/>
              </a:solidFill>
              <a:prstDash val="solid"/>
              <a:round/>
              <a:headEnd type="none" w="med" len="med"/>
              <a:tailEnd type="triangle" w="lg" len="lg"/>
            </a:ln>
          </p:spPr>
        </p:cxnSp>
        <p:grpSp>
          <p:nvGrpSpPr>
            <p:cNvPr id="561" name="Shape 561"/>
            <p:cNvGrpSpPr/>
            <p:nvPr/>
          </p:nvGrpSpPr>
          <p:grpSpPr>
            <a:xfrm>
              <a:off x="0" y="0"/>
              <a:ext cx="219075" cy="38099"/>
              <a:chOff x="0" y="0"/>
              <a:chExt cx="219075" cy="38099"/>
            </a:xfrm>
          </p:grpSpPr>
          <p:sp>
            <p:nvSpPr>
              <p:cNvPr id="562" name="Shape 562"/>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63" name="Shape 563"/>
              <p:cNvSpPr/>
              <p:nvPr/>
            </p:nvSpPr>
            <p:spPr>
              <a:xfrm>
                <a:off x="20636" y="0"/>
                <a:ext cx="177799"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Product Backlog</a:t>
                </a:r>
              </a:p>
            </p:txBody>
          </p:sp>
        </p:grpSp>
      </p:grpSp>
      <p:grpSp>
        <p:nvGrpSpPr>
          <p:cNvPr id="564" name="Shape 564"/>
          <p:cNvGrpSpPr/>
          <p:nvPr/>
        </p:nvGrpSpPr>
        <p:grpSpPr>
          <a:xfrm>
            <a:off x="1143000" y="4171950"/>
            <a:ext cx="2438399" cy="304799"/>
            <a:chOff x="0" y="0"/>
            <a:chExt cx="304799" cy="38099"/>
          </a:xfrm>
        </p:grpSpPr>
        <p:grpSp>
          <p:nvGrpSpPr>
            <p:cNvPr id="565" name="Shape 565"/>
            <p:cNvGrpSpPr/>
            <p:nvPr/>
          </p:nvGrpSpPr>
          <p:grpSpPr>
            <a:xfrm>
              <a:off x="0" y="0"/>
              <a:ext cx="219075" cy="38099"/>
              <a:chOff x="0" y="0"/>
              <a:chExt cx="219075" cy="38099"/>
            </a:xfrm>
          </p:grpSpPr>
          <p:sp>
            <p:nvSpPr>
              <p:cNvPr id="566" name="Shape 566"/>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67" name="Shape 567"/>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Team Capabilities</a:t>
                </a:r>
              </a:p>
            </p:txBody>
          </p:sp>
        </p:grpSp>
        <p:cxnSp>
          <p:nvCxnSpPr>
            <p:cNvPr id="568" name="Shape 568"/>
            <p:cNvCxnSpPr/>
            <p:nvPr/>
          </p:nvCxnSpPr>
          <p:spPr>
            <a:xfrm>
              <a:off x="219075" y="19050"/>
              <a:ext cx="85724" cy="0"/>
            </a:xfrm>
            <a:prstGeom prst="straightConnector1">
              <a:avLst/>
            </a:prstGeom>
            <a:noFill/>
            <a:ln w="31750" cap="flat" cmpd="sng">
              <a:solidFill>
                <a:srgbClr val="000000"/>
              </a:solidFill>
              <a:prstDash val="solid"/>
              <a:round/>
              <a:headEnd type="none" w="med" len="med"/>
              <a:tailEnd type="triangle" w="lg" len="lg"/>
            </a:ln>
          </p:spPr>
        </p:cxnSp>
      </p:grpSp>
      <p:grpSp>
        <p:nvGrpSpPr>
          <p:cNvPr id="569" name="Shape 569"/>
          <p:cNvGrpSpPr/>
          <p:nvPr/>
        </p:nvGrpSpPr>
        <p:grpSpPr>
          <a:xfrm>
            <a:off x="1143000" y="4610100"/>
            <a:ext cx="2438399" cy="304799"/>
            <a:chOff x="0" y="0"/>
            <a:chExt cx="304799" cy="38099"/>
          </a:xfrm>
        </p:grpSpPr>
        <p:grpSp>
          <p:nvGrpSpPr>
            <p:cNvPr id="570" name="Shape 570"/>
            <p:cNvGrpSpPr/>
            <p:nvPr/>
          </p:nvGrpSpPr>
          <p:grpSpPr>
            <a:xfrm>
              <a:off x="0" y="0"/>
              <a:ext cx="219075" cy="38099"/>
              <a:chOff x="0" y="0"/>
              <a:chExt cx="219075" cy="38099"/>
            </a:xfrm>
          </p:grpSpPr>
          <p:sp>
            <p:nvSpPr>
              <p:cNvPr id="571" name="Shape 571"/>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72" name="Shape 572"/>
              <p:cNvSpPr/>
              <p:nvPr/>
            </p:nvSpPr>
            <p:spPr>
              <a:xfrm>
                <a:off x="1586" y="0"/>
                <a:ext cx="215899"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Business Conditions</a:t>
                </a:r>
              </a:p>
            </p:txBody>
          </p:sp>
        </p:grpSp>
        <p:cxnSp>
          <p:nvCxnSpPr>
            <p:cNvPr id="573" name="Shape 573"/>
            <p:cNvCxnSpPr/>
            <p:nvPr/>
          </p:nvCxnSpPr>
          <p:spPr>
            <a:xfrm>
              <a:off x="219075" y="19050"/>
              <a:ext cx="85724" cy="0"/>
            </a:xfrm>
            <a:prstGeom prst="straightConnector1">
              <a:avLst/>
            </a:prstGeom>
            <a:noFill/>
            <a:ln w="31750" cap="flat" cmpd="sng">
              <a:solidFill>
                <a:srgbClr val="000000"/>
              </a:solidFill>
              <a:prstDash val="solid"/>
              <a:round/>
              <a:headEnd type="none" w="med" len="med"/>
              <a:tailEnd type="triangle" w="lg" len="lg"/>
            </a:ln>
          </p:spPr>
        </p:cxnSp>
      </p:grpSp>
      <p:grpSp>
        <p:nvGrpSpPr>
          <p:cNvPr id="574" name="Shape 574"/>
          <p:cNvGrpSpPr/>
          <p:nvPr/>
        </p:nvGrpSpPr>
        <p:grpSpPr>
          <a:xfrm>
            <a:off x="1143000" y="5048250"/>
            <a:ext cx="2438399" cy="304799"/>
            <a:chOff x="0" y="0"/>
            <a:chExt cx="304799" cy="38099"/>
          </a:xfrm>
        </p:grpSpPr>
        <p:grpSp>
          <p:nvGrpSpPr>
            <p:cNvPr id="575" name="Shape 575"/>
            <p:cNvGrpSpPr/>
            <p:nvPr/>
          </p:nvGrpSpPr>
          <p:grpSpPr>
            <a:xfrm>
              <a:off x="0" y="0"/>
              <a:ext cx="219075" cy="38099"/>
              <a:chOff x="0" y="0"/>
              <a:chExt cx="219075" cy="38099"/>
            </a:xfrm>
          </p:grpSpPr>
          <p:sp>
            <p:nvSpPr>
              <p:cNvPr id="576" name="Shape 576"/>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77" name="Shape 577"/>
              <p:cNvSpPr/>
              <p:nvPr/>
            </p:nvSpPr>
            <p:spPr>
              <a:xfrm>
                <a:off x="46036" y="0"/>
                <a:ext cx="127000"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Technology</a:t>
                </a:r>
              </a:p>
            </p:txBody>
          </p:sp>
        </p:grpSp>
        <p:cxnSp>
          <p:nvCxnSpPr>
            <p:cNvPr id="578" name="Shape 578"/>
            <p:cNvCxnSpPr/>
            <p:nvPr/>
          </p:nvCxnSpPr>
          <p:spPr>
            <a:xfrm>
              <a:off x="219075" y="19050"/>
              <a:ext cx="85724" cy="0"/>
            </a:xfrm>
            <a:prstGeom prst="straightConnector1">
              <a:avLst/>
            </a:prstGeom>
            <a:noFill/>
            <a:ln w="31750" cap="flat" cmpd="sng">
              <a:solidFill>
                <a:srgbClr val="000000"/>
              </a:solidFill>
              <a:prstDash val="solid"/>
              <a:round/>
              <a:headEnd type="none" w="med" len="med"/>
              <a:tailEnd type="triangle" w="lg" len="lg"/>
            </a:ln>
          </p:spPr>
        </p:cxnSp>
      </p:grpSp>
      <p:grpSp>
        <p:nvGrpSpPr>
          <p:cNvPr id="579" name="Shape 579"/>
          <p:cNvGrpSpPr/>
          <p:nvPr/>
        </p:nvGrpSpPr>
        <p:grpSpPr>
          <a:xfrm>
            <a:off x="1143000" y="5486400"/>
            <a:ext cx="2438399" cy="304799"/>
            <a:chOff x="0" y="0"/>
            <a:chExt cx="304799" cy="38099"/>
          </a:xfrm>
        </p:grpSpPr>
        <p:grpSp>
          <p:nvGrpSpPr>
            <p:cNvPr id="580" name="Shape 580"/>
            <p:cNvGrpSpPr/>
            <p:nvPr/>
          </p:nvGrpSpPr>
          <p:grpSpPr>
            <a:xfrm>
              <a:off x="0" y="0"/>
              <a:ext cx="219075" cy="38099"/>
              <a:chOff x="0" y="0"/>
              <a:chExt cx="219075" cy="38099"/>
            </a:xfrm>
          </p:grpSpPr>
          <p:sp>
            <p:nvSpPr>
              <p:cNvPr id="581" name="Shape 581"/>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82" name="Shape 582"/>
              <p:cNvSpPr/>
              <p:nvPr/>
            </p:nvSpPr>
            <p:spPr>
              <a:xfrm>
                <a:off x="23811" y="0"/>
                <a:ext cx="171449"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Current Product</a:t>
                </a:r>
              </a:p>
            </p:txBody>
          </p:sp>
        </p:grpSp>
        <p:cxnSp>
          <p:nvCxnSpPr>
            <p:cNvPr id="583" name="Shape 583"/>
            <p:cNvCxnSpPr/>
            <p:nvPr/>
          </p:nvCxnSpPr>
          <p:spPr>
            <a:xfrm>
              <a:off x="219075" y="19050"/>
              <a:ext cx="85724" cy="0"/>
            </a:xfrm>
            <a:prstGeom prst="straightConnector1">
              <a:avLst/>
            </a:prstGeom>
            <a:noFill/>
            <a:ln w="31750" cap="flat" cmpd="sng">
              <a:solidFill>
                <a:srgbClr val="000000"/>
              </a:solidFill>
              <a:prstDash val="solid"/>
              <a:round/>
              <a:headEnd type="none" w="med" len="med"/>
              <a:tailEnd type="triangle" w="lg" len="lg"/>
            </a:ln>
          </p:spPr>
        </p:cxnSp>
      </p:grpSp>
      <p:grpSp>
        <p:nvGrpSpPr>
          <p:cNvPr id="584" name="Shape 584"/>
          <p:cNvGrpSpPr/>
          <p:nvPr/>
        </p:nvGrpSpPr>
        <p:grpSpPr>
          <a:xfrm>
            <a:off x="6781800" y="4953000"/>
            <a:ext cx="1752600" cy="304799"/>
            <a:chOff x="0" y="0"/>
            <a:chExt cx="219075" cy="38099"/>
          </a:xfrm>
        </p:grpSpPr>
        <p:sp>
          <p:nvSpPr>
            <p:cNvPr id="585" name="Shape 585"/>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86" name="Shape 586"/>
            <p:cNvSpPr/>
            <p:nvPr/>
          </p:nvSpPr>
          <p:spPr>
            <a:xfrm>
              <a:off x="30161" y="0"/>
              <a:ext cx="158750"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Pr>
                <a:t>Sprint Backlog</a:t>
              </a:r>
            </a:p>
          </p:txBody>
        </p:sp>
      </p:grpSp>
      <p:cxnSp>
        <p:nvCxnSpPr>
          <p:cNvPr id="587" name="Shape 587"/>
          <p:cNvCxnSpPr/>
          <p:nvPr/>
        </p:nvCxnSpPr>
        <p:spPr>
          <a:xfrm>
            <a:off x="6096000" y="5105400"/>
            <a:ext cx="685799" cy="0"/>
          </a:xfrm>
          <a:prstGeom prst="straightConnector1">
            <a:avLst/>
          </a:prstGeom>
          <a:noFill/>
          <a:ln w="31750" cap="flat" cmpd="sng">
            <a:solidFill>
              <a:srgbClr val="000000"/>
            </a:solidFill>
            <a:prstDash val="solid"/>
            <a:round/>
            <a:headEnd type="none" w="med" len="med"/>
            <a:tailEnd type="triangle" w="lg" len="lg"/>
          </a:ln>
        </p:spPr>
      </p:cxnSp>
      <p:cxnSp>
        <p:nvCxnSpPr>
          <p:cNvPr id="588" name="Shape 588"/>
          <p:cNvCxnSpPr/>
          <p:nvPr/>
        </p:nvCxnSpPr>
        <p:spPr>
          <a:xfrm>
            <a:off x="3781425" y="2590800"/>
            <a:ext cx="0" cy="1143000"/>
          </a:xfrm>
          <a:prstGeom prst="straightConnector1">
            <a:avLst/>
          </a:prstGeom>
          <a:noFill/>
          <a:ln w="31750" cap="flat" cmpd="sng">
            <a:solidFill>
              <a:srgbClr val="000000"/>
            </a:solidFill>
            <a:prstDash val="solid"/>
            <a:round/>
            <a:headEnd type="none" w="med" len="med"/>
            <a:tailEnd type="triangle" w="lg" len="lg"/>
          </a:ln>
        </p:spPr>
      </p:cxnSp>
      <p:cxnSp>
        <p:nvCxnSpPr>
          <p:cNvPr id="589" name="Shape 589"/>
          <p:cNvCxnSpPr/>
          <p:nvPr/>
        </p:nvCxnSpPr>
        <p:spPr>
          <a:xfrm>
            <a:off x="4381500" y="2590800"/>
            <a:ext cx="0" cy="1143000"/>
          </a:xfrm>
          <a:prstGeom prst="straightConnector1">
            <a:avLst/>
          </a:prstGeom>
          <a:noFill/>
          <a:ln w="31750" cap="flat" cmpd="sng">
            <a:solidFill>
              <a:srgbClr val="000000"/>
            </a:solidFill>
            <a:prstDash val="solid"/>
            <a:round/>
            <a:headEnd type="none" w="med" len="med"/>
            <a:tailEnd type="triangle" w="lg" len="lg"/>
          </a:ln>
        </p:spPr>
      </p:cxnSp>
      <p:cxnSp>
        <p:nvCxnSpPr>
          <p:cNvPr id="590" name="Shape 590"/>
          <p:cNvCxnSpPr/>
          <p:nvPr/>
        </p:nvCxnSpPr>
        <p:spPr>
          <a:xfrm>
            <a:off x="4972050" y="2590800"/>
            <a:ext cx="0" cy="1143000"/>
          </a:xfrm>
          <a:prstGeom prst="straightConnector1">
            <a:avLst/>
          </a:prstGeom>
          <a:noFill/>
          <a:ln w="31750" cap="flat" cmpd="sng">
            <a:solidFill>
              <a:srgbClr val="000000"/>
            </a:solidFill>
            <a:prstDash val="solid"/>
            <a:round/>
            <a:headEnd type="none" w="med" len="med"/>
            <a:tailEnd type="triangle" w="lg" len="lg"/>
          </a:ln>
        </p:spPr>
      </p:cxnSp>
      <p:cxnSp>
        <p:nvCxnSpPr>
          <p:cNvPr id="591" name="Shape 591"/>
          <p:cNvCxnSpPr/>
          <p:nvPr/>
        </p:nvCxnSpPr>
        <p:spPr>
          <a:xfrm>
            <a:off x="5572125" y="2590800"/>
            <a:ext cx="0" cy="1143000"/>
          </a:xfrm>
          <a:prstGeom prst="straightConnector1">
            <a:avLst/>
          </a:prstGeom>
          <a:noFill/>
          <a:ln w="31750" cap="flat" cmpd="sng">
            <a:solidFill>
              <a:srgbClr val="000000"/>
            </a:solidFill>
            <a:prstDash val="solid"/>
            <a:round/>
            <a:headEnd type="none" w="med" len="med"/>
            <a:tailEnd type="triangle" w="lg" len="lg"/>
          </a:ln>
        </p:spPr>
      </p:cxnSp>
      <p:grpSp>
        <p:nvGrpSpPr>
          <p:cNvPr id="592" name="Shape 592"/>
          <p:cNvGrpSpPr/>
          <p:nvPr/>
        </p:nvGrpSpPr>
        <p:grpSpPr>
          <a:xfrm>
            <a:off x="3487222" y="1481037"/>
            <a:ext cx="1409250" cy="1519472"/>
            <a:chOff x="-466" y="-2401"/>
            <a:chExt cx="177144" cy="190539"/>
          </a:xfrm>
        </p:grpSpPr>
        <p:sp>
          <p:nvSpPr>
            <p:cNvPr id="593" name="Shape 593"/>
            <p:cNvSpPr/>
            <p:nvPr/>
          </p:nvSpPr>
          <p:spPr>
            <a:xfrm rot="-2880000">
              <a:off x="-22224" y="73025"/>
              <a:ext cx="220661" cy="39687"/>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94" name="Shape 594"/>
            <p:cNvSpPr/>
            <p:nvPr/>
          </p:nvSpPr>
          <p:spPr>
            <a:xfrm rot="-2880000">
              <a:off x="6350" y="73025"/>
              <a:ext cx="163511" cy="3968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Product Owner</a:t>
              </a:r>
            </a:p>
          </p:txBody>
        </p:sp>
      </p:grpSp>
      <p:grpSp>
        <p:nvGrpSpPr>
          <p:cNvPr id="595" name="Shape 595"/>
          <p:cNvGrpSpPr/>
          <p:nvPr/>
        </p:nvGrpSpPr>
        <p:grpSpPr>
          <a:xfrm>
            <a:off x="4152364" y="1481037"/>
            <a:ext cx="1409250" cy="1519472"/>
            <a:chOff x="-466" y="-2401"/>
            <a:chExt cx="177144" cy="190539"/>
          </a:xfrm>
        </p:grpSpPr>
        <p:sp>
          <p:nvSpPr>
            <p:cNvPr id="596" name="Shape 596"/>
            <p:cNvSpPr/>
            <p:nvPr/>
          </p:nvSpPr>
          <p:spPr>
            <a:xfrm rot="-2880000">
              <a:off x="-22224" y="73025"/>
              <a:ext cx="220661" cy="39687"/>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597" name="Shape 597"/>
            <p:cNvSpPr/>
            <p:nvPr/>
          </p:nvSpPr>
          <p:spPr>
            <a:xfrm rot="-2879999">
              <a:off x="17462" y="73024"/>
              <a:ext cx="141287" cy="3968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 Team</a:t>
              </a:r>
            </a:p>
          </p:txBody>
        </p:sp>
      </p:grpSp>
      <p:grpSp>
        <p:nvGrpSpPr>
          <p:cNvPr id="598" name="Shape 598"/>
          <p:cNvGrpSpPr/>
          <p:nvPr/>
        </p:nvGrpSpPr>
        <p:grpSpPr>
          <a:xfrm>
            <a:off x="5346164" y="1481037"/>
            <a:ext cx="1409250" cy="1519472"/>
            <a:chOff x="-466" y="-2401"/>
            <a:chExt cx="177144" cy="190539"/>
          </a:xfrm>
        </p:grpSpPr>
        <p:sp>
          <p:nvSpPr>
            <p:cNvPr id="599" name="Shape 599"/>
            <p:cNvSpPr/>
            <p:nvPr/>
          </p:nvSpPr>
          <p:spPr>
            <a:xfrm rot="-2880000">
              <a:off x="-22224" y="73025"/>
              <a:ext cx="220661" cy="39687"/>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600" name="Shape 600"/>
            <p:cNvSpPr/>
            <p:nvPr/>
          </p:nvSpPr>
          <p:spPr>
            <a:xfrm rot="-2879999">
              <a:off x="15081" y="72231"/>
              <a:ext cx="146050" cy="3968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Management</a:t>
              </a:r>
            </a:p>
          </p:txBody>
        </p:sp>
      </p:grpSp>
      <p:grpSp>
        <p:nvGrpSpPr>
          <p:cNvPr id="601" name="Shape 601"/>
          <p:cNvGrpSpPr/>
          <p:nvPr/>
        </p:nvGrpSpPr>
        <p:grpSpPr>
          <a:xfrm>
            <a:off x="4749264" y="1481037"/>
            <a:ext cx="1409250" cy="1519472"/>
            <a:chOff x="-466" y="-2401"/>
            <a:chExt cx="177144" cy="190539"/>
          </a:xfrm>
        </p:grpSpPr>
        <p:sp>
          <p:nvSpPr>
            <p:cNvPr id="602" name="Shape 602"/>
            <p:cNvSpPr/>
            <p:nvPr/>
          </p:nvSpPr>
          <p:spPr>
            <a:xfrm rot="-2880000">
              <a:off x="-22224" y="73025"/>
              <a:ext cx="220661" cy="39687"/>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603" name="Shape 603"/>
            <p:cNvSpPr/>
            <p:nvPr/>
          </p:nvSpPr>
          <p:spPr>
            <a:xfrm rot="-2880000">
              <a:off x="26986" y="73024"/>
              <a:ext cx="122237" cy="39687"/>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Customers</a:t>
              </a:r>
            </a:p>
          </p:txBody>
        </p:sp>
      </p:grpSp>
      <p:grpSp>
        <p:nvGrpSpPr>
          <p:cNvPr id="604" name="Shape 604"/>
          <p:cNvGrpSpPr/>
          <p:nvPr/>
        </p:nvGrpSpPr>
        <p:grpSpPr>
          <a:xfrm>
            <a:off x="6781800" y="4267200"/>
            <a:ext cx="1752600" cy="304799"/>
            <a:chOff x="0" y="0"/>
            <a:chExt cx="219075" cy="38099"/>
          </a:xfrm>
        </p:grpSpPr>
        <p:sp>
          <p:nvSpPr>
            <p:cNvPr id="605" name="Shape 605"/>
            <p:cNvSpPr/>
            <p:nvPr/>
          </p:nvSpPr>
          <p:spPr>
            <a:xfrm>
              <a:off x="0" y="0"/>
              <a:ext cx="219075" cy="38099"/>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31750" cap="flat" cmpd="sng">
              <a:solidFill>
                <a:srgbClr val="006CD8"/>
              </a:solidFill>
              <a:prstDash val="solid"/>
              <a:miter/>
              <a:headEnd type="none" w="med" len="med"/>
              <a:tailEnd type="none" w="med" len="med"/>
            </a:ln>
          </p:spPr>
          <p:txBody>
            <a:bodyPr lIns="0" tIns="0" rIns="0" bIns="0" anchor="t" anchorCtr="0">
              <a:noAutofit/>
            </a:bodyPr>
            <a:lstStyle/>
            <a:p>
              <a:pPr marL="0" marR="0" lvl="0" indent="0"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606" name="Shape 606"/>
            <p:cNvSpPr/>
            <p:nvPr/>
          </p:nvSpPr>
          <p:spPr>
            <a:xfrm>
              <a:off x="46036" y="0"/>
              <a:ext cx="127000" cy="380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Sprint Goal</a:t>
              </a:r>
            </a:p>
          </p:txBody>
        </p:sp>
      </p:grpSp>
      <p:cxnSp>
        <p:nvCxnSpPr>
          <p:cNvPr id="607" name="Shape 607"/>
          <p:cNvCxnSpPr/>
          <p:nvPr/>
        </p:nvCxnSpPr>
        <p:spPr>
          <a:xfrm>
            <a:off x="6096000" y="4419600"/>
            <a:ext cx="685799" cy="0"/>
          </a:xfrm>
          <a:prstGeom prst="straightConnector1">
            <a:avLst/>
          </a:prstGeom>
          <a:noFill/>
          <a:ln w="31750" cap="flat" cmpd="sng">
            <a:solidFill>
              <a:srgbClr val="000000"/>
            </a:solidFill>
            <a:prstDash val="solid"/>
            <a:round/>
            <a:headEnd type="none" w="med" len="med"/>
            <a:tailEnd type="triangle" w="lg" len="lg"/>
          </a:ln>
        </p:spPr>
      </p:cxnSp>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11"/>
        <p:cNvGrpSpPr/>
        <p:nvPr/>
      </p:nvGrpSpPr>
      <p:grpSpPr>
        <a:xfrm>
          <a:off x="0" y="0"/>
          <a:ext cx="0" cy="0"/>
          <a:chOff x="0" y="0"/>
          <a:chExt cx="0" cy="0"/>
        </a:xfrm>
      </p:grpSpPr>
      <p:sp>
        <p:nvSpPr>
          <p:cNvPr id="616" name="Shape 616"/>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None/>
            </a:pPr>
            <a:r>
              <a:rPr lang="en-US" sz="2800" b="0" i="0" u="none" strike="noStrike" cap="none" baseline="0" dirty="0">
                <a:solidFill>
                  <a:srgbClr val="000000"/>
                </a:solidFill>
                <a:latin typeface="Verdana"/>
                <a:ea typeface="Verdana"/>
                <a:cs typeface="Verdana"/>
                <a:sym typeface="Verdana"/>
              </a:rPr>
              <a:t>A short “theme” for the sprint</a:t>
            </a:r>
            <a:r>
              <a:rPr lang="en-US" sz="2800" b="0" i="0" u="none" strike="noStrike" cap="none" baseline="0" dirty="0" smtClean="0">
                <a:solidFill>
                  <a:srgbClr val="000000"/>
                </a:solidFill>
                <a:latin typeface="Verdana"/>
                <a:ea typeface="Verdana"/>
                <a:cs typeface="Verdana"/>
                <a:sym typeface="Verdana"/>
              </a:rPr>
              <a:t>:</a:t>
            </a:r>
          </a:p>
          <a:p>
            <a:pPr marL="0" marR="0" lvl="0" indent="0" algn="l" rtl="0">
              <a:lnSpc>
                <a:spcPct val="100000"/>
              </a:lnSpc>
              <a:spcBef>
                <a:spcPts val="0"/>
              </a:spcBef>
              <a:spcAft>
                <a:spcPts val="0"/>
              </a:spcAft>
              <a:buClr>
                <a:srgbClr val="CC0000"/>
              </a:buClr>
              <a:buSzPct val="100000"/>
              <a:buNone/>
            </a:pPr>
            <a:endParaRPr lang="en-US" sz="2800" dirty="0">
              <a:latin typeface="Verdana"/>
              <a:ea typeface="Verdana"/>
              <a:cs typeface="Verdana"/>
              <a:sym typeface="Verdana"/>
            </a:endParaRPr>
          </a:p>
          <a:p>
            <a:pPr marL="0" lvl="0" indent="0">
              <a:buClr>
                <a:srgbClr val="000000"/>
              </a:buClr>
              <a:buSzPct val="25000"/>
              <a:buNone/>
            </a:pPr>
            <a:r>
              <a:rPr lang="en-US" sz="2800" b="1" u="sng" dirty="0">
                <a:solidFill>
                  <a:schemeClr val="accent2"/>
                </a:solidFill>
              </a:rPr>
              <a:t>Life Sciences</a:t>
            </a:r>
          </a:p>
          <a:p>
            <a:pPr marL="0" lvl="0" indent="0">
              <a:spcBef>
                <a:spcPts val="1200"/>
              </a:spcBef>
              <a:buClr>
                <a:srgbClr val="000000"/>
              </a:buClr>
              <a:buSzPct val="25000"/>
              <a:buNone/>
            </a:pPr>
            <a:r>
              <a:rPr lang="en-US" sz="2800" dirty="0"/>
              <a:t>“Support features </a:t>
            </a:r>
            <a:r>
              <a:rPr lang="en-US" sz="2800" dirty="0" smtClean="0"/>
              <a:t>necessary </a:t>
            </a:r>
            <a:r>
              <a:rPr lang="en-US" sz="2800" dirty="0"/>
              <a:t>for </a:t>
            </a:r>
            <a:r>
              <a:rPr lang="en-US" sz="2800" dirty="0" smtClean="0"/>
              <a:t>population </a:t>
            </a:r>
            <a:r>
              <a:rPr lang="en-US" sz="2800" dirty="0"/>
              <a:t>genetics studies</a:t>
            </a:r>
            <a:r>
              <a:rPr lang="en-US" sz="2800" dirty="0" smtClean="0"/>
              <a:t>.”</a:t>
            </a:r>
            <a:endParaRPr lang="en-US" sz="2800" dirty="0"/>
          </a:p>
          <a:p>
            <a:pPr marL="0" lvl="0" indent="0">
              <a:buClr>
                <a:srgbClr val="000000"/>
              </a:buClr>
              <a:buSzPct val="25000"/>
              <a:buNone/>
            </a:pPr>
            <a:r>
              <a:rPr lang="en-US" sz="2800" b="1" u="sng" dirty="0">
                <a:solidFill>
                  <a:schemeClr val="accent2"/>
                </a:solidFill>
              </a:rPr>
              <a:t>Database Application</a:t>
            </a:r>
          </a:p>
          <a:p>
            <a:pPr marL="0" lvl="0" indent="0">
              <a:spcBef>
                <a:spcPts val="1200"/>
              </a:spcBef>
              <a:buClr>
                <a:srgbClr val="000000"/>
              </a:buClr>
              <a:buSzPct val="25000"/>
              <a:buNone/>
            </a:pPr>
            <a:r>
              <a:rPr lang="en-US" sz="2800" dirty="0"/>
              <a:t>“Make the application </a:t>
            </a:r>
            <a:r>
              <a:rPr lang="en-US" sz="2800" dirty="0" smtClean="0"/>
              <a:t>run </a:t>
            </a:r>
            <a:r>
              <a:rPr lang="en-US" sz="2800" dirty="0"/>
              <a:t>on  SQL Server </a:t>
            </a:r>
            <a:r>
              <a:rPr lang="en-US" sz="2800" dirty="0" smtClean="0"/>
              <a:t>in </a:t>
            </a:r>
            <a:r>
              <a:rPr lang="en-US" sz="2800" dirty="0"/>
              <a:t>addition to Oracle</a:t>
            </a:r>
            <a:r>
              <a:rPr lang="en-US" sz="2800" dirty="0" smtClean="0"/>
              <a:t>.”</a:t>
            </a:r>
            <a:endParaRPr lang="en-US" sz="2800" dirty="0"/>
          </a:p>
          <a:p>
            <a:pPr marL="0" lvl="0" indent="0">
              <a:buClr>
                <a:srgbClr val="000000"/>
              </a:buClr>
              <a:buSzPct val="25000"/>
              <a:buNone/>
            </a:pPr>
            <a:r>
              <a:rPr lang="en-US" sz="2800" b="1" u="sng" dirty="0">
                <a:solidFill>
                  <a:schemeClr val="accent2"/>
                </a:solidFill>
              </a:rPr>
              <a:t>Financial Services</a:t>
            </a:r>
          </a:p>
          <a:p>
            <a:pPr marL="0" lvl="0" indent="0">
              <a:spcBef>
                <a:spcPts val="1200"/>
              </a:spcBef>
              <a:buClr>
                <a:srgbClr val="000000"/>
              </a:buClr>
              <a:buSzPct val="25000"/>
              <a:buNone/>
            </a:pPr>
            <a:r>
              <a:rPr lang="en-US" sz="2800" dirty="0"/>
              <a:t>“Support more </a:t>
            </a:r>
            <a:r>
              <a:rPr lang="en-US" sz="2800" dirty="0" smtClean="0"/>
              <a:t>technical </a:t>
            </a:r>
            <a:r>
              <a:rPr lang="en-US" sz="2800" dirty="0"/>
              <a:t>indicators </a:t>
            </a:r>
            <a:r>
              <a:rPr lang="en-US" sz="2800" dirty="0" smtClean="0"/>
              <a:t>than </a:t>
            </a:r>
            <a:r>
              <a:rPr lang="en-US" sz="2800" dirty="0"/>
              <a:t>company ABC </a:t>
            </a:r>
            <a:r>
              <a:rPr lang="en-US" sz="2800" dirty="0" smtClean="0"/>
              <a:t>with </a:t>
            </a:r>
            <a:r>
              <a:rPr lang="en-US" sz="2800" dirty="0"/>
              <a:t>real-time, streaming data</a:t>
            </a:r>
            <a:r>
              <a:rPr lang="en-US" sz="2800" dirty="0" smtClean="0"/>
              <a:t>.”</a:t>
            </a:r>
            <a:endParaRPr lang="en-US" sz="2800" dirty="0"/>
          </a:p>
          <a:p>
            <a:pPr marL="0" lvl="0" indent="0" algn="ctr">
              <a:spcBef>
                <a:spcPts val="1200"/>
              </a:spcBef>
              <a:buClr>
                <a:srgbClr val="000000"/>
              </a:buClr>
              <a:buSzPct val="25000"/>
              <a:buNone/>
            </a:pPr>
            <a:endParaRPr lang="en-US" sz="2800" dirty="0"/>
          </a:p>
          <a:p>
            <a:pPr marL="0" marR="0" lvl="0" indent="0" algn="l" rtl="0">
              <a:lnSpc>
                <a:spcPct val="100000"/>
              </a:lnSpc>
              <a:spcBef>
                <a:spcPts val="0"/>
              </a:spcBef>
              <a:spcAft>
                <a:spcPts val="0"/>
              </a:spcAft>
              <a:buClr>
                <a:srgbClr val="CC0000"/>
              </a:buClr>
              <a:buSzPct val="100000"/>
              <a:buFont typeface="Noto Symbol"/>
              <a:buChar char="●"/>
            </a:pPr>
            <a:endParaRPr lang="en-US" sz="2800" b="0" i="0" u="none" strike="noStrike" cap="none" baseline="0" dirty="0">
              <a:solidFill>
                <a:srgbClr val="000000"/>
              </a:solidFill>
              <a:latin typeface="Verdana"/>
              <a:ea typeface="Verdana"/>
              <a:cs typeface="Verdana"/>
              <a:sym typeface="Verdana"/>
            </a:endParaRPr>
          </a:p>
        </p:txBody>
      </p:sp>
      <p:sp>
        <p:nvSpPr>
          <p:cNvPr id="612" name="Shape 61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The Sprint Goal</a:t>
            </a:r>
          </a:p>
        </p:txBody>
      </p:sp>
      <p:sp>
        <p:nvSpPr>
          <p:cNvPr id="617" name="Shape 617"/>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21"/>
        <p:cNvGrpSpPr/>
        <p:nvPr/>
      </p:nvGrpSpPr>
      <p:grpSpPr>
        <a:xfrm>
          <a:off x="0" y="0"/>
          <a:ext cx="0" cy="0"/>
          <a:chOff x="0" y="0"/>
          <a:chExt cx="0" cy="0"/>
        </a:xfrm>
      </p:grpSpPr>
      <p:sp>
        <p:nvSpPr>
          <p:cNvPr id="623" name="Shape 623"/>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2500" b="0" i="0" u="none" strike="noStrike" cap="none" baseline="0" dirty="0">
                <a:solidFill>
                  <a:srgbClr val="000000"/>
                </a:solidFill>
                <a:latin typeface="Verdana"/>
                <a:ea typeface="Verdana"/>
                <a:cs typeface="Verdana"/>
                <a:sym typeface="Verdana"/>
              </a:rPr>
              <a:t> </a:t>
            </a:r>
            <a:r>
              <a:rPr lang="en-US" sz="2500" b="0" i="0" u="none" strike="noStrike" cap="none" baseline="0" dirty="0">
                <a:solidFill>
                  <a:srgbClr val="CC3300"/>
                </a:solidFill>
                <a:latin typeface="Verdana"/>
                <a:ea typeface="Verdana"/>
                <a:cs typeface="Verdana"/>
                <a:sym typeface="Verdana"/>
              </a:rPr>
              <a:t>Time boxed into 8 hours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Comprises of two segments of 4 hours each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First segment is for selecting the product backlog</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The second segment is for preparing a sprint backlog</a:t>
            </a:r>
          </a:p>
          <a:p>
            <a:pPr>
              <a:spcBef>
                <a:spcPts val="700"/>
              </a:spcBef>
              <a:buClr>
                <a:srgbClr val="CC0000"/>
              </a:buClr>
              <a:buSzPct val="100000"/>
            </a:pPr>
            <a:r>
              <a:rPr lang="en-US" sz="2500" b="0" i="0" u="none" strike="noStrike" cap="none" baseline="0" dirty="0">
                <a:solidFill>
                  <a:srgbClr val="000000"/>
                </a:solidFill>
                <a:latin typeface="Verdana"/>
                <a:ea typeface="Verdana"/>
                <a:cs typeface="Verdana"/>
                <a:sym typeface="Verdana"/>
              </a:rPr>
              <a:t> </a:t>
            </a:r>
            <a:r>
              <a:rPr lang="en-US" sz="2500" b="0" i="0" u="none" strike="noStrike" cap="none" baseline="0" dirty="0">
                <a:solidFill>
                  <a:srgbClr val="CC3300"/>
                </a:solidFill>
                <a:latin typeface="Verdana"/>
                <a:ea typeface="Verdana"/>
                <a:cs typeface="Verdana"/>
                <a:sym typeface="Verdana"/>
              </a:rPr>
              <a:t>Participants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Scrum Master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Product owner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Team </a:t>
            </a:r>
          </a:p>
          <a:p>
            <a:pPr lvl="1">
              <a:spcBef>
                <a:spcPts val="600"/>
              </a:spcBef>
              <a:buClr>
                <a:srgbClr val="CC0000"/>
              </a:buClr>
              <a:buSzPct val="100000"/>
            </a:pPr>
            <a:r>
              <a:rPr lang="en-US" sz="2200" b="0" i="0" u="none" strike="noStrike" cap="none" baseline="0" dirty="0">
                <a:solidFill>
                  <a:srgbClr val="000000"/>
                </a:solidFill>
                <a:latin typeface="Verdana"/>
                <a:ea typeface="Verdana"/>
                <a:cs typeface="Verdana"/>
                <a:sym typeface="Verdana"/>
              </a:rPr>
              <a:t>Additional parties can be invited (part time) </a:t>
            </a:r>
          </a:p>
        </p:txBody>
      </p:sp>
      <p:sp>
        <p:nvSpPr>
          <p:cNvPr id="622" name="Shape 62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400" i="0" u="none" strike="noStrike" cap="none" baseline="0" dirty="0">
                <a:solidFill>
                  <a:srgbClr val="000000"/>
                </a:solidFill>
                <a:latin typeface="Verdana"/>
                <a:ea typeface="Verdana"/>
                <a:cs typeface="Verdana"/>
                <a:sym typeface="Verdana"/>
              </a:rPr>
              <a:t>Sprint planning meeting rules </a:t>
            </a:r>
          </a:p>
        </p:txBody>
      </p:sp>
    </p:spTree>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27"/>
        <p:cNvGrpSpPr/>
        <p:nvPr/>
      </p:nvGrpSpPr>
      <p:grpSpPr>
        <a:xfrm>
          <a:off x="0" y="0"/>
          <a:ext cx="0" cy="0"/>
          <a:chOff x="0" y="0"/>
          <a:chExt cx="0" cy="0"/>
        </a:xfrm>
      </p:grpSpPr>
      <p:sp>
        <p:nvSpPr>
          <p:cNvPr id="628" name="Shape 62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600" b="1" i="0" u="none" strike="noStrike" cap="none" baseline="0" dirty="0">
                <a:solidFill>
                  <a:srgbClr val="000000"/>
                </a:solidFill>
                <a:latin typeface="Verdana"/>
                <a:ea typeface="Verdana"/>
                <a:cs typeface="Verdana"/>
                <a:sym typeface="Verdana"/>
              </a:rPr>
              <a:t>SPRINT planning meeting agenda</a:t>
            </a:r>
          </a:p>
        </p:txBody>
      </p:sp>
      <p:pic>
        <p:nvPicPr>
          <p:cNvPr id="629" name="Shape 629"/>
          <p:cNvPicPr preferRelativeResize="0"/>
          <p:nvPr/>
        </p:nvPicPr>
        <p:blipFill rotWithShape="1">
          <a:blip r:embed="rId4">
            <a:alphaModFix/>
          </a:blip>
          <a:srcRect/>
          <a:stretch/>
        </p:blipFill>
        <p:spPr>
          <a:xfrm>
            <a:off x="186531" y="1340468"/>
            <a:ext cx="8770937" cy="319563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a:solidFill>
            <a:srgbClr val="00B0F0"/>
          </a:solid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b="1" i="0" u="none" strike="noStrike" cap="none" baseline="0" dirty="0">
                <a:solidFill>
                  <a:srgbClr val="000000"/>
                </a:solidFill>
                <a:latin typeface="Verdana"/>
                <a:ea typeface="Verdana"/>
                <a:cs typeface="Verdana"/>
                <a:sym typeface="Verdana"/>
              </a:rPr>
              <a:t>Plan the course </a:t>
            </a:r>
          </a:p>
        </p:txBody>
      </p:sp>
      <p:sp>
        <p:nvSpPr>
          <p:cNvPr id="3" name="Content Placeholder 2"/>
          <p:cNvSpPr>
            <a:spLocks noGrp="1"/>
          </p:cNvSpPr>
          <p:nvPr>
            <p:ph sz="quarter" idx="10"/>
          </p:nvPr>
        </p:nvSpPr>
        <p:spPr/>
        <p:txBody>
          <a:bodyPr/>
          <a:lstStyle/>
          <a:p>
            <a:pPr marL="285750" indent="-285750">
              <a:lnSpc>
                <a:spcPct val="150000"/>
              </a:lnSpc>
              <a:buFont typeface="Arial" panose="020B0604020202020204" pitchFamily="34" charset="0"/>
              <a:buChar char="•"/>
            </a:pPr>
            <a:r>
              <a:rPr lang="en-US" sz="2400" dirty="0" smtClean="0"/>
              <a:t>Agile </a:t>
            </a:r>
            <a:r>
              <a:rPr lang="en-US" sz="2400" dirty="0"/>
              <a:t>Values &amp; Principles</a:t>
            </a:r>
          </a:p>
          <a:p>
            <a:pPr marL="285750" indent="-285750">
              <a:lnSpc>
                <a:spcPct val="150000"/>
              </a:lnSpc>
              <a:buFont typeface="Arial" panose="020B0604020202020204" pitchFamily="34" charset="0"/>
              <a:buChar char="•"/>
            </a:pPr>
            <a:r>
              <a:rPr lang="en-US" sz="2400" dirty="0"/>
              <a:t>Scrum Framework</a:t>
            </a:r>
          </a:p>
          <a:p>
            <a:pPr marL="285750" indent="-285750">
              <a:lnSpc>
                <a:spcPct val="150000"/>
              </a:lnSpc>
              <a:buFont typeface="Arial" panose="020B0604020202020204" pitchFamily="34" charset="0"/>
              <a:buChar char="•"/>
            </a:pPr>
            <a:r>
              <a:rPr lang="en-US" sz="2400" dirty="0"/>
              <a:t>Scrum Values</a:t>
            </a:r>
          </a:p>
          <a:p>
            <a:pPr marL="285750" indent="-285750">
              <a:lnSpc>
                <a:spcPct val="150000"/>
              </a:lnSpc>
              <a:buFont typeface="Arial" panose="020B0604020202020204" pitchFamily="34" charset="0"/>
              <a:buChar char="•"/>
            </a:pPr>
            <a:r>
              <a:rPr lang="en-US" sz="2400" dirty="0" smtClean="0"/>
              <a:t>Scrum Roles</a:t>
            </a:r>
            <a:endParaRPr lang="en-US" sz="2400" dirty="0"/>
          </a:p>
          <a:p>
            <a:pPr marL="285750" indent="-285750">
              <a:lnSpc>
                <a:spcPct val="150000"/>
              </a:lnSpc>
              <a:buFont typeface="Arial" panose="020B0604020202020204" pitchFamily="34" charset="0"/>
              <a:buChar char="•"/>
            </a:pPr>
            <a:r>
              <a:rPr lang="en-US" sz="2400" dirty="0" smtClean="0"/>
              <a:t>Scrum Planning</a:t>
            </a:r>
            <a:endParaRPr lang="en-US" sz="2400" dirty="0"/>
          </a:p>
          <a:p>
            <a:pPr marL="285750" indent="-285750">
              <a:lnSpc>
                <a:spcPct val="150000"/>
              </a:lnSpc>
              <a:buFont typeface="Arial" panose="020B0604020202020204" pitchFamily="34" charset="0"/>
              <a:buChar char="•"/>
            </a:pPr>
            <a:r>
              <a:rPr lang="en-US" sz="2400" dirty="0" smtClean="0"/>
              <a:t>Scrum Artifacts</a:t>
            </a:r>
            <a:endParaRPr lang="en-US" sz="2400" dirty="0"/>
          </a:p>
          <a:p>
            <a:pPr marL="285750" indent="-285750">
              <a:lnSpc>
                <a:spcPct val="150000"/>
              </a:lnSpc>
              <a:buFont typeface="Arial" panose="020B0604020202020204" pitchFamily="34" charset="0"/>
              <a:buChar char="•"/>
            </a:pPr>
            <a:r>
              <a:rPr lang="en-US" sz="2400" dirty="0"/>
              <a:t>Some Important </a:t>
            </a:r>
            <a:r>
              <a:rPr lang="en-US" sz="2400" dirty="0" smtClean="0"/>
              <a:t>Concepts</a:t>
            </a:r>
            <a:endParaRPr lang="en-US" sz="2400" dirty="0"/>
          </a:p>
        </p:txBody>
      </p:sp>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33"/>
        <p:cNvGrpSpPr/>
        <p:nvPr/>
      </p:nvGrpSpPr>
      <p:grpSpPr>
        <a:xfrm>
          <a:off x="0" y="0"/>
          <a:ext cx="0" cy="0"/>
          <a:chOff x="0" y="0"/>
          <a:chExt cx="0" cy="0"/>
        </a:xfrm>
      </p:grpSpPr>
      <p:sp>
        <p:nvSpPr>
          <p:cNvPr id="635" name="Shape 635"/>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smtClean="0">
                <a:solidFill>
                  <a:srgbClr val="000000"/>
                </a:solidFill>
                <a:latin typeface="Verdana"/>
                <a:ea typeface="Verdana"/>
                <a:cs typeface="Verdana"/>
                <a:sym typeface="Verdana"/>
              </a:rPr>
              <a:t>A </a:t>
            </a:r>
            <a:r>
              <a:rPr lang="en-US" sz="3000" b="0" i="0" u="none" strike="noStrike" cap="none" baseline="0" dirty="0">
                <a:solidFill>
                  <a:srgbClr val="CC0000"/>
                </a:solidFill>
                <a:latin typeface="Verdana"/>
                <a:ea typeface="Verdana"/>
                <a:cs typeface="Verdana"/>
                <a:sym typeface="Verdana"/>
              </a:rPr>
              <a:t>sprint goal </a:t>
            </a:r>
          </a:p>
          <a:p>
            <a:pPr>
              <a:spcBef>
                <a:spcPts val="700"/>
              </a:spcBef>
              <a:buClr>
                <a:srgbClr val="CC0000"/>
              </a:buClr>
              <a:buSzPct val="100000"/>
            </a:pPr>
            <a:r>
              <a:rPr lang="en-US" sz="3000" b="0" i="0" u="none" strike="noStrike" cap="none" baseline="0" dirty="0" smtClean="0">
                <a:solidFill>
                  <a:srgbClr val="000000"/>
                </a:solidFill>
                <a:latin typeface="Verdana"/>
                <a:ea typeface="Verdana"/>
                <a:cs typeface="Verdana"/>
                <a:sym typeface="Verdana"/>
              </a:rPr>
              <a:t>A </a:t>
            </a:r>
            <a:r>
              <a:rPr lang="en-US" sz="3000" b="0" i="0" u="none" strike="noStrike" cap="none" baseline="0" dirty="0">
                <a:solidFill>
                  <a:srgbClr val="000000"/>
                </a:solidFill>
                <a:latin typeface="Verdana"/>
                <a:ea typeface="Verdana"/>
                <a:cs typeface="Verdana"/>
                <a:sym typeface="Verdana"/>
              </a:rPr>
              <a:t>list of team members, and their commitment levels </a:t>
            </a:r>
          </a:p>
          <a:p>
            <a:pPr>
              <a:spcBef>
                <a:spcPts val="700"/>
              </a:spcBef>
              <a:buClr>
                <a:srgbClr val="CC0000"/>
              </a:buClr>
              <a:buSzPct val="100000"/>
            </a:pPr>
            <a:r>
              <a:rPr lang="en-US" sz="3000" b="0" i="0" u="none" strike="noStrike" cap="none" baseline="0" dirty="0" smtClean="0">
                <a:solidFill>
                  <a:srgbClr val="000000"/>
                </a:solidFill>
                <a:latin typeface="Verdana"/>
                <a:ea typeface="Verdana"/>
                <a:cs typeface="Verdana"/>
                <a:sym typeface="Verdana"/>
              </a:rPr>
              <a:t>A </a:t>
            </a:r>
            <a:r>
              <a:rPr lang="en-US" sz="3000" b="0" i="0" u="none" strike="noStrike" cap="none" baseline="0" dirty="0">
                <a:solidFill>
                  <a:srgbClr val="CC0000"/>
                </a:solidFill>
                <a:latin typeface="Verdana"/>
                <a:ea typeface="Verdana"/>
                <a:cs typeface="Verdana"/>
                <a:sym typeface="Verdana"/>
              </a:rPr>
              <a:t>sprint backlog</a:t>
            </a:r>
          </a:p>
          <a:p>
            <a:pPr>
              <a:spcBef>
                <a:spcPts val="700"/>
              </a:spcBef>
              <a:buClr>
                <a:srgbClr val="CC0000"/>
              </a:buClr>
              <a:buSzPct val="100000"/>
            </a:pPr>
            <a:r>
              <a:rPr lang="en-US" sz="3000" b="0" i="0" u="none" strike="noStrike" cap="none" baseline="0" dirty="0" smtClean="0">
                <a:solidFill>
                  <a:srgbClr val="000000"/>
                </a:solidFill>
                <a:latin typeface="Verdana"/>
                <a:ea typeface="Verdana"/>
                <a:cs typeface="Verdana"/>
                <a:sym typeface="Verdana"/>
              </a:rPr>
              <a:t>A </a:t>
            </a:r>
            <a:r>
              <a:rPr lang="en-US" sz="3000" b="0" i="0" u="none" strike="noStrike" cap="none" baseline="0" dirty="0">
                <a:solidFill>
                  <a:srgbClr val="000000"/>
                </a:solidFill>
                <a:latin typeface="Verdana"/>
                <a:ea typeface="Verdana"/>
                <a:cs typeface="Verdana"/>
                <a:sym typeface="Verdana"/>
              </a:rPr>
              <a:t>defined sprint </a:t>
            </a:r>
            <a:r>
              <a:rPr lang="en-US" sz="3000" b="0" i="0" u="none" strike="noStrike" cap="none" baseline="0" dirty="0">
                <a:solidFill>
                  <a:srgbClr val="CC0000"/>
                </a:solidFill>
                <a:latin typeface="Verdana"/>
                <a:ea typeface="Verdana"/>
                <a:cs typeface="Verdana"/>
                <a:sym typeface="Verdana"/>
              </a:rPr>
              <a:t>demo date</a:t>
            </a:r>
            <a:r>
              <a:rPr lang="en-US" sz="3000" b="0" i="0" u="none" strike="noStrike" cap="none" baseline="0" dirty="0">
                <a:solidFill>
                  <a:srgbClr val="000000"/>
                </a:solidFill>
                <a:latin typeface="Verdana"/>
                <a:ea typeface="Verdana"/>
                <a:cs typeface="Verdana"/>
                <a:sym typeface="Verdana"/>
              </a:rPr>
              <a:t> </a:t>
            </a:r>
          </a:p>
          <a:p>
            <a:pPr>
              <a:spcBef>
                <a:spcPts val="700"/>
              </a:spcBef>
              <a:buClr>
                <a:srgbClr val="CC0000"/>
              </a:buClr>
              <a:buSzPct val="100000"/>
            </a:pPr>
            <a:r>
              <a:rPr lang="en-US" sz="3000" b="0" i="0" u="none" strike="noStrike" cap="none" baseline="0" dirty="0" smtClean="0">
                <a:solidFill>
                  <a:srgbClr val="000000"/>
                </a:solidFill>
                <a:latin typeface="Verdana"/>
                <a:ea typeface="Verdana"/>
                <a:cs typeface="Verdana"/>
                <a:sym typeface="Verdana"/>
              </a:rPr>
              <a:t>A </a:t>
            </a:r>
            <a:r>
              <a:rPr lang="en-US" sz="3000" b="0" i="0" u="none" strike="noStrike" cap="none" baseline="0" dirty="0">
                <a:solidFill>
                  <a:srgbClr val="000000"/>
                </a:solidFill>
                <a:latin typeface="Verdana"/>
                <a:ea typeface="Verdana"/>
                <a:cs typeface="Verdana"/>
                <a:sym typeface="Verdana"/>
              </a:rPr>
              <a:t>defined time and place for the </a:t>
            </a:r>
            <a:r>
              <a:rPr lang="en-US" sz="3000" b="0" i="0" u="none" strike="noStrike" cap="none" baseline="0" dirty="0">
                <a:solidFill>
                  <a:srgbClr val="CC0000"/>
                </a:solidFill>
                <a:latin typeface="Verdana"/>
                <a:ea typeface="Verdana"/>
                <a:cs typeface="Verdana"/>
                <a:sym typeface="Verdana"/>
              </a:rPr>
              <a:t>daily </a:t>
            </a:r>
            <a:r>
              <a:rPr lang="en-US" sz="3000" b="0" i="0" u="none" strike="noStrike" cap="none" baseline="0" dirty="0" smtClean="0">
                <a:solidFill>
                  <a:srgbClr val="CC0000"/>
                </a:solidFill>
                <a:latin typeface="Verdana"/>
                <a:ea typeface="Verdana"/>
                <a:cs typeface="Verdana"/>
                <a:sym typeface="Verdana"/>
              </a:rPr>
              <a:t>Scrum</a:t>
            </a:r>
            <a:endParaRPr lang="en-US" sz="3000" b="0" i="0" u="none" strike="noStrike" cap="none" baseline="0" dirty="0">
              <a:solidFill>
                <a:srgbClr val="CC0000"/>
              </a:solidFill>
              <a:latin typeface="Verdana"/>
              <a:ea typeface="Verdana"/>
              <a:cs typeface="Verdana"/>
              <a:sym typeface="Verdana"/>
            </a:endParaRPr>
          </a:p>
        </p:txBody>
      </p:sp>
      <p:sp>
        <p:nvSpPr>
          <p:cNvPr id="634" name="Shape 63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600" b="1" i="0" u="none" strike="noStrike" cap="none" baseline="0" dirty="0">
                <a:solidFill>
                  <a:srgbClr val="000000"/>
                </a:solidFill>
                <a:latin typeface="Verdana"/>
                <a:ea typeface="Verdana"/>
                <a:cs typeface="Verdana"/>
                <a:sym typeface="Verdana"/>
              </a:rPr>
              <a:t>Output of sprint planning meeting</a:t>
            </a:r>
            <a:r>
              <a:rPr lang="en-US" sz="3600" b="0" i="0" u="none" strike="noStrike" cap="none" baseline="0" dirty="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39"/>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 y="791570"/>
            <a:ext cx="9144000" cy="6066430"/>
          </a:xfrm>
          <a:prstGeom prst="rect">
            <a:avLst/>
          </a:prstGeom>
        </p:spPr>
      </p:pic>
      <p:sp>
        <p:nvSpPr>
          <p:cNvPr id="640" name="Shape 640"/>
          <p:cNvSpPr txBox="1">
            <a:spLocks noGrp="1"/>
          </p:cNvSpPr>
          <p:nvPr>
            <p:ph type="title"/>
          </p:nvPr>
        </p:nvSpPr>
        <p:spPr>
          <a:prstGeom prst="rect">
            <a:avLst/>
          </a:prstGeom>
          <a:noFill/>
          <a:ln>
            <a:noFill/>
          </a:ln>
        </p:spPr>
        <p:txBody>
          <a:bodyPr lIns="50800" tIns="50800" rIns="50800" bIns="50800" anchor="t"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Sprint </a:t>
            </a:r>
            <a:r>
              <a:rPr lang="en-US" sz="3800" b="0" i="0" u="none" strike="noStrike" cap="none" baseline="0" dirty="0" smtClean="0">
                <a:solidFill>
                  <a:srgbClr val="000000"/>
                </a:solidFill>
                <a:latin typeface="Verdana"/>
                <a:ea typeface="Verdana"/>
                <a:cs typeface="Verdana"/>
                <a:sym typeface="Verdana"/>
              </a:rPr>
              <a:t>backlog (RTC) </a:t>
            </a:r>
            <a:endParaRPr lang="en-US" sz="3800" b="0" i="0" u="none" strike="noStrike" cap="none" baseline="0" dirty="0">
              <a:solidFill>
                <a:srgbClr val="000000"/>
              </a:solidFill>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Shape 646"/>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Index cards</a:t>
            </a:r>
            <a:r>
              <a:rPr lang="en-US" sz="3800" b="0" i="0" u="none" strike="noStrike" cap="none" baseline="0" dirty="0">
                <a:solidFill>
                  <a:srgbClr val="000000"/>
                </a:solidFill>
                <a:latin typeface="Verdana"/>
                <a:ea typeface="Verdana"/>
                <a:cs typeface="Verdana"/>
                <a:sym typeface="Verdana"/>
              </a:rPr>
              <a:t> </a:t>
            </a:r>
          </a:p>
        </p:txBody>
      </p:sp>
      <p:pic>
        <p:nvPicPr>
          <p:cNvPr id="647" name="Shape 647"/>
          <p:cNvPicPr preferRelativeResize="0"/>
          <p:nvPr/>
        </p:nvPicPr>
        <p:blipFill rotWithShape="1">
          <a:blip r:embed="rId4">
            <a:alphaModFix/>
          </a:blip>
          <a:srcRect/>
          <a:stretch/>
        </p:blipFill>
        <p:spPr>
          <a:xfrm>
            <a:off x="966787" y="2014536"/>
            <a:ext cx="7210425" cy="28289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Shape 65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SPRINT backlog</a:t>
            </a:r>
            <a:r>
              <a:rPr lang="en-US" sz="3800" b="0" i="0" u="none" strike="noStrike" cap="none" baseline="0" dirty="0">
                <a:solidFill>
                  <a:srgbClr val="000000"/>
                </a:solidFill>
                <a:latin typeface="Verdana"/>
                <a:ea typeface="Verdana"/>
                <a:cs typeface="Verdana"/>
                <a:sym typeface="Verdana"/>
              </a:rPr>
              <a:t> </a:t>
            </a:r>
          </a:p>
        </p:txBody>
      </p:sp>
      <p:pic>
        <p:nvPicPr>
          <p:cNvPr id="653" name="Shape 653"/>
          <p:cNvPicPr preferRelativeResize="0"/>
          <p:nvPr/>
        </p:nvPicPr>
        <p:blipFill rotWithShape="1">
          <a:blip r:embed="rId4">
            <a:alphaModFix/>
          </a:blip>
          <a:srcRect/>
          <a:stretch/>
        </p:blipFill>
        <p:spPr>
          <a:xfrm>
            <a:off x="1139825" y="1597025"/>
            <a:ext cx="6981825" cy="4648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Shape 65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Team strategies</a:t>
            </a:r>
            <a:r>
              <a:rPr lang="en-US" sz="3800" b="0" i="0" u="none" strike="noStrike" cap="none" baseline="0" dirty="0">
                <a:solidFill>
                  <a:srgbClr val="000000"/>
                </a:solidFill>
                <a:latin typeface="Verdana"/>
                <a:ea typeface="Verdana"/>
                <a:cs typeface="Verdana"/>
                <a:sym typeface="Verdana"/>
              </a:rPr>
              <a:t> </a:t>
            </a:r>
          </a:p>
        </p:txBody>
      </p:sp>
      <p:pic>
        <p:nvPicPr>
          <p:cNvPr id="659" name="Shape 659"/>
          <p:cNvPicPr preferRelativeResize="0"/>
          <p:nvPr/>
        </p:nvPicPr>
        <p:blipFill rotWithShape="1">
          <a:blip r:embed="rId4">
            <a:alphaModFix/>
          </a:blip>
          <a:srcRect/>
          <a:stretch/>
        </p:blipFill>
        <p:spPr>
          <a:xfrm>
            <a:off x="6448425" y="769711"/>
            <a:ext cx="2593975" cy="2347912"/>
          </a:xfrm>
          <a:prstGeom prst="rect">
            <a:avLst/>
          </a:prstGeom>
          <a:noFill/>
          <a:ln>
            <a:noFill/>
          </a:ln>
        </p:spPr>
      </p:pic>
      <p:pic>
        <p:nvPicPr>
          <p:cNvPr id="660" name="Shape 660"/>
          <p:cNvPicPr preferRelativeResize="0"/>
          <p:nvPr/>
        </p:nvPicPr>
        <p:blipFill rotWithShape="1">
          <a:blip r:embed="rId5">
            <a:alphaModFix/>
          </a:blip>
          <a:srcRect/>
          <a:stretch/>
        </p:blipFill>
        <p:spPr>
          <a:xfrm>
            <a:off x="4258078" y="3451190"/>
            <a:ext cx="3852862" cy="2989262"/>
          </a:xfrm>
          <a:prstGeom prst="rect">
            <a:avLst/>
          </a:prstGeom>
          <a:noFill/>
          <a:ln>
            <a:noFill/>
          </a:ln>
        </p:spPr>
      </p:pic>
      <p:pic>
        <p:nvPicPr>
          <p:cNvPr id="661" name="Shape 661"/>
          <p:cNvPicPr preferRelativeResize="0"/>
          <p:nvPr/>
        </p:nvPicPr>
        <p:blipFill rotWithShape="1">
          <a:blip r:embed="rId6">
            <a:alphaModFix/>
          </a:blip>
          <a:srcRect/>
          <a:stretch/>
        </p:blipFill>
        <p:spPr>
          <a:xfrm>
            <a:off x="290055" y="1035014"/>
            <a:ext cx="4381500" cy="3800474"/>
          </a:xfrm>
          <a:prstGeom prst="rect">
            <a:avLst/>
          </a:prstGeom>
          <a:noFill/>
          <a:ln>
            <a:noFill/>
          </a:ln>
        </p:spPr>
      </p:pic>
      <p:pic>
        <p:nvPicPr>
          <p:cNvPr id="662" name="Shape 662"/>
          <p:cNvPicPr preferRelativeResize="0"/>
          <p:nvPr/>
        </p:nvPicPr>
        <p:blipFill rotWithShape="1">
          <a:blip r:embed="rId7">
            <a:alphaModFix/>
          </a:blip>
          <a:srcRect/>
          <a:stretch/>
        </p:blipFill>
        <p:spPr>
          <a:xfrm>
            <a:off x="4670425" y="3095590"/>
            <a:ext cx="4565650" cy="370046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66"/>
        <p:cNvGrpSpPr/>
        <p:nvPr/>
      </p:nvGrpSpPr>
      <p:grpSpPr>
        <a:xfrm>
          <a:off x="0" y="0"/>
          <a:ext cx="0" cy="0"/>
          <a:chOff x="0" y="0"/>
          <a:chExt cx="0" cy="0"/>
        </a:xfrm>
      </p:grpSpPr>
      <p:pic>
        <p:nvPicPr>
          <p:cNvPr id="667" name="Shape 667"/>
          <p:cNvPicPr preferRelativeResize="0"/>
          <p:nvPr/>
        </p:nvPicPr>
        <p:blipFill rotWithShape="1">
          <a:blip r:embed="rId4">
            <a:alphaModFix/>
          </a:blip>
          <a:srcRect/>
          <a:stretch/>
        </p:blipFill>
        <p:spPr>
          <a:xfrm>
            <a:off x="0" y="1520825"/>
            <a:ext cx="2371725" cy="1466850"/>
          </a:xfrm>
          <a:prstGeom prst="rect">
            <a:avLst/>
          </a:prstGeom>
          <a:noFill/>
          <a:ln>
            <a:noFill/>
          </a:ln>
        </p:spPr>
      </p:pic>
      <p:pic>
        <p:nvPicPr>
          <p:cNvPr id="668" name="Shape 668"/>
          <p:cNvPicPr preferRelativeResize="0"/>
          <p:nvPr/>
        </p:nvPicPr>
        <p:blipFill rotWithShape="1">
          <a:blip r:embed="rId5">
            <a:alphaModFix/>
          </a:blip>
          <a:srcRect/>
          <a:stretch/>
        </p:blipFill>
        <p:spPr>
          <a:xfrm>
            <a:off x="2038350" y="1468437"/>
            <a:ext cx="7105650" cy="3133724"/>
          </a:xfrm>
          <a:prstGeom prst="rect">
            <a:avLst/>
          </a:prstGeom>
          <a:noFill/>
          <a:ln>
            <a:noFill/>
          </a:ln>
        </p:spPr>
      </p:pic>
      <p:sp>
        <p:nvSpPr>
          <p:cNvPr id="669" name="Shape 669"/>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Slack</a:t>
            </a:r>
            <a:r>
              <a:rPr lang="en-US" sz="3800" b="0" i="0" u="none" strike="noStrike" cap="none" baseline="0" dirty="0">
                <a:solidFill>
                  <a:srgbClr val="000000"/>
                </a:solidFill>
                <a:latin typeface="Verdana"/>
                <a:ea typeface="Verdana"/>
                <a:cs typeface="Verdana"/>
                <a:sym typeface="Verdana"/>
              </a:rPr>
              <a:t> </a:t>
            </a:r>
          </a:p>
        </p:txBody>
      </p:sp>
      <p:pic>
        <p:nvPicPr>
          <p:cNvPr id="670" name="Shape 670"/>
          <p:cNvPicPr preferRelativeResize="0"/>
          <p:nvPr/>
        </p:nvPicPr>
        <p:blipFill rotWithShape="1">
          <a:blip r:embed="rId6">
            <a:alphaModFix/>
          </a:blip>
          <a:srcRect/>
          <a:stretch/>
        </p:blipFill>
        <p:spPr>
          <a:xfrm>
            <a:off x="1044575" y="4897437"/>
            <a:ext cx="7286624" cy="14763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74"/>
        <p:cNvGrpSpPr/>
        <p:nvPr/>
      </p:nvGrpSpPr>
      <p:grpSpPr>
        <a:xfrm>
          <a:off x="0" y="0"/>
          <a:ext cx="0" cy="0"/>
          <a:chOff x="0" y="0"/>
          <a:chExt cx="0" cy="0"/>
        </a:xfrm>
      </p:grpSpPr>
      <p:sp>
        <p:nvSpPr>
          <p:cNvPr id="675" name="Shape 675"/>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Index card</a:t>
            </a:r>
            <a:r>
              <a:rPr lang="en-US" sz="3800" b="0" i="0" u="none" strike="noStrike" cap="none" baseline="0" dirty="0">
                <a:solidFill>
                  <a:srgbClr val="000000"/>
                </a:solidFill>
                <a:latin typeface="Verdana"/>
                <a:ea typeface="Verdana"/>
                <a:cs typeface="Verdana"/>
                <a:sym typeface="Verdana"/>
              </a:rPr>
              <a:t> </a:t>
            </a:r>
          </a:p>
        </p:txBody>
      </p:sp>
      <p:pic>
        <p:nvPicPr>
          <p:cNvPr id="676" name="Shape 676"/>
          <p:cNvPicPr preferRelativeResize="0"/>
          <p:nvPr/>
        </p:nvPicPr>
        <p:blipFill rotWithShape="1">
          <a:blip r:embed="rId4">
            <a:alphaModFix/>
          </a:blip>
          <a:srcRect/>
          <a:stretch/>
        </p:blipFill>
        <p:spPr>
          <a:xfrm>
            <a:off x="1481137" y="1595437"/>
            <a:ext cx="6181725" cy="3667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80"/>
        <p:cNvGrpSpPr/>
        <p:nvPr/>
      </p:nvGrpSpPr>
      <p:grpSpPr>
        <a:xfrm>
          <a:off x="0" y="0"/>
          <a:ext cx="0" cy="0"/>
          <a:chOff x="0" y="0"/>
          <a:chExt cx="0" cy="0"/>
        </a:xfrm>
      </p:grpSpPr>
      <p:sp>
        <p:nvSpPr>
          <p:cNvPr id="681" name="Shape 68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Backlog -&gt; activity lists</a:t>
            </a:r>
            <a:r>
              <a:rPr lang="en-US" sz="3800" b="0" i="0" u="none" strike="noStrike" cap="none" baseline="0" dirty="0">
                <a:solidFill>
                  <a:srgbClr val="000000"/>
                </a:solidFill>
                <a:latin typeface="Verdana"/>
                <a:ea typeface="Verdana"/>
                <a:cs typeface="Verdana"/>
                <a:sym typeface="Verdana"/>
              </a:rPr>
              <a:t> </a:t>
            </a:r>
          </a:p>
        </p:txBody>
      </p:sp>
      <p:pic>
        <p:nvPicPr>
          <p:cNvPr id="682" name="Shape 682"/>
          <p:cNvPicPr preferRelativeResize="0"/>
          <p:nvPr/>
        </p:nvPicPr>
        <p:blipFill rotWithShape="1">
          <a:blip r:embed="rId4">
            <a:alphaModFix/>
          </a:blip>
          <a:srcRect/>
          <a:stretch/>
        </p:blipFill>
        <p:spPr>
          <a:xfrm>
            <a:off x="1795461" y="1554162"/>
            <a:ext cx="4914899" cy="1047749"/>
          </a:xfrm>
          <a:prstGeom prst="rect">
            <a:avLst/>
          </a:prstGeom>
          <a:noFill/>
          <a:ln>
            <a:noFill/>
          </a:ln>
        </p:spPr>
      </p:pic>
      <p:pic>
        <p:nvPicPr>
          <p:cNvPr id="683" name="Shape 683"/>
          <p:cNvPicPr preferRelativeResize="0"/>
          <p:nvPr/>
        </p:nvPicPr>
        <p:blipFill rotWithShape="1">
          <a:blip r:embed="rId5">
            <a:alphaModFix/>
          </a:blip>
          <a:srcRect/>
          <a:stretch/>
        </p:blipFill>
        <p:spPr>
          <a:xfrm>
            <a:off x="3271836" y="2868611"/>
            <a:ext cx="2486024" cy="3238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87"/>
        <p:cNvGrpSpPr/>
        <p:nvPr/>
      </p:nvGrpSpPr>
      <p:grpSpPr>
        <a:xfrm>
          <a:off x="0" y="0"/>
          <a:ext cx="0" cy="0"/>
          <a:chOff x="0" y="0"/>
          <a:chExt cx="0" cy="0"/>
        </a:xfrm>
      </p:grpSpPr>
      <p:sp>
        <p:nvSpPr>
          <p:cNvPr id="688" name="Shape 68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Non programming tasks</a:t>
            </a:r>
            <a:r>
              <a:rPr lang="en-US" sz="3800" b="0" i="0" u="none" strike="noStrike" cap="none" baseline="0">
                <a:solidFill>
                  <a:srgbClr val="000000"/>
                </a:solidFill>
                <a:latin typeface="Verdana"/>
                <a:ea typeface="Verdana"/>
                <a:cs typeface="Verdana"/>
                <a:sym typeface="Verdana"/>
              </a:rPr>
              <a:t> </a:t>
            </a:r>
          </a:p>
        </p:txBody>
      </p:sp>
      <p:pic>
        <p:nvPicPr>
          <p:cNvPr id="689" name="Shape 689"/>
          <p:cNvPicPr preferRelativeResize="0"/>
          <p:nvPr/>
        </p:nvPicPr>
        <p:blipFill rotWithShape="1">
          <a:blip r:embed="rId4">
            <a:alphaModFix/>
          </a:blip>
          <a:srcRect/>
          <a:stretch/>
        </p:blipFill>
        <p:spPr>
          <a:xfrm>
            <a:off x="0" y="1700211"/>
            <a:ext cx="9155111" cy="33654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3"/>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lgn="ctr">
              <a:buNone/>
            </a:pPr>
            <a:endParaRPr lang="en-US" sz="2800" dirty="0" smtClean="0"/>
          </a:p>
          <a:p>
            <a:pPr marL="0" indent="0" algn="ctr">
              <a:buNone/>
            </a:pPr>
            <a:endParaRPr lang="en-US" sz="2800" dirty="0"/>
          </a:p>
          <a:p>
            <a:pPr marL="0" indent="0" algn="ctr">
              <a:buNone/>
            </a:pPr>
            <a:r>
              <a:rPr lang="en-US" sz="2800" dirty="0" smtClean="0"/>
              <a:t>During sprint team must update the boards. </a:t>
            </a:r>
            <a:r>
              <a:rPr lang="en-US" sz="2800" dirty="0" err="1" smtClean="0"/>
              <a:t>Scrumban</a:t>
            </a:r>
            <a:r>
              <a:rPr lang="en-US" sz="2800" dirty="0" smtClean="0"/>
              <a:t> Board</a:t>
            </a:r>
            <a:endParaRPr lang="en-US" sz="2800" dirty="0"/>
          </a:p>
        </p:txBody>
      </p:sp>
      <p:sp>
        <p:nvSpPr>
          <p:cNvPr id="694" name="Shape 694"/>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4000" b="0" i="0" u="none" strike="noStrike" cap="none" baseline="0" dirty="0">
                <a:solidFill>
                  <a:srgbClr val="000000"/>
                </a:solidFill>
                <a:latin typeface="Verdana"/>
                <a:ea typeface="Verdana"/>
                <a:cs typeface="Verdana"/>
                <a:sym typeface="Verdana"/>
              </a:rPr>
              <a:t>SPRINTING </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9"/>
        <p:cNvGrpSpPr/>
        <p:nvPr/>
      </p:nvGrpSpPr>
      <p:grpSpPr>
        <a:xfrm>
          <a:off x="0" y="0"/>
          <a:ext cx="0" cy="0"/>
          <a:chOff x="0" y="0"/>
          <a:chExt cx="0" cy="0"/>
        </a:xfrm>
      </p:grpSpPr>
      <p:sp>
        <p:nvSpPr>
          <p:cNvPr id="121" name="Shape 121"/>
          <p:cNvSpPr txBox="1">
            <a:spLocks noGrp="1"/>
          </p:cNvSpPr>
          <p:nvPr>
            <p:ph sz="quarter" idx="10"/>
          </p:nvPr>
        </p:nvSpPr>
        <p:spPr>
          <a:prstGeom prst="rect">
            <a:avLst/>
          </a:prstGeom>
          <a:noFill/>
          <a:ln>
            <a:noFill/>
          </a:ln>
        </p:spPr>
        <p:txBody>
          <a:bodyPr lIns="50800" tIns="50800" rIns="50800" bIns="50800" anchor="t" anchorCtr="0">
            <a:noAutofit/>
          </a:bodyPr>
          <a:lstStyle/>
          <a:p>
            <a:pPr marL="0" lvl="0" indent="0">
              <a:buClr>
                <a:srgbClr val="CC0000"/>
              </a:buClr>
              <a:buSzPct val="100000"/>
              <a:buNone/>
            </a:pPr>
            <a:r>
              <a:rPr lang="en-CA" sz="3200" dirty="0"/>
              <a:t>Standish </a:t>
            </a:r>
            <a:r>
              <a:rPr lang="en-CA" sz="3200" dirty="0" smtClean="0"/>
              <a:t>Group Prepares Chaos Reports Regularly. </a:t>
            </a:r>
          </a:p>
          <a:p>
            <a:pPr marL="0" lvl="0" indent="0">
              <a:buClr>
                <a:srgbClr val="CC0000"/>
              </a:buClr>
              <a:buSzPct val="100000"/>
              <a:buNone/>
            </a:pPr>
            <a:endParaRPr lang="en-CA" sz="3200" dirty="0" smtClean="0"/>
          </a:p>
          <a:p>
            <a:pPr>
              <a:buClr>
                <a:srgbClr val="CC0000"/>
              </a:buClr>
              <a:buSzPct val="100000"/>
            </a:pPr>
            <a:r>
              <a:rPr lang="en-US" sz="3000" b="0" i="0" u="none" strike="noStrike" cap="none" baseline="0" dirty="0" smtClean="0">
                <a:solidFill>
                  <a:srgbClr val="000000"/>
                </a:solidFill>
                <a:latin typeface="Verdana"/>
                <a:ea typeface="Verdana"/>
                <a:cs typeface="Verdana"/>
                <a:sym typeface="Verdana"/>
              </a:rPr>
              <a:t>1994: Only 16% </a:t>
            </a:r>
            <a:r>
              <a:rPr lang="en-US" sz="3000" b="0" i="0" u="none" strike="noStrike" cap="none" baseline="0" dirty="0">
                <a:solidFill>
                  <a:srgbClr val="000000"/>
                </a:solidFill>
                <a:latin typeface="Verdana"/>
                <a:ea typeface="Verdana"/>
                <a:cs typeface="Verdana"/>
                <a:sym typeface="Verdana"/>
              </a:rPr>
              <a:t>of the projects are successful, based on their triple constraints  </a:t>
            </a:r>
            <a:endParaRPr lang="en-US" sz="3000" b="0" i="0" u="none" strike="noStrike" cap="none" baseline="0" dirty="0" smtClean="0">
              <a:solidFill>
                <a:srgbClr val="000000"/>
              </a:solidFill>
              <a:latin typeface="Verdana"/>
              <a:ea typeface="Verdana"/>
              <a:cs typeface="Verdana"/>
              <a:sym typeface="Verdana"/>
            </a:endParaRPr>
          </a:p>
          <a:p>
            <a:pPr>
              <a:buClr>
                <a:srgbClr val="CC0000"/>
              </a:buClr>
              <a:buSzPct val="100000"/>
            </a:pPr>
            <a:r>
              <a:rPr lang="en-US" sz="3000" dirty="0" smtClean="0">
                <a:latin typeface="Verdana"/>
                <a:ea typeface="Verdana"/>
                <a:cs typeface="Verdana"/>
                <a:sym typeface="Verdana"/>
              </a:rPr>
              <a:t>2004: 29%</a:t>
            </a:r>
          </a:p>
          <a:p>
            <a:pPr>
              <a:buClr>
                <a:srgbClr val="CC0000"/>
              </a:buClr>
              <a:buSzPct val="100000"/>
            </a:pPr>
            <a:r>
              <a:rPr lang="en-US" sz="3000" b="0" i="0" u="none" strike="noStrike" cap="none" baseline="0" dirty="0" smtClean="0">
                <a:solidFill>
                  <a:srgbClr val="000000"/>
                </a:solidFill>
                <a:latin typeface="Verdana"/>
                <a:ea typeface="Verdana"/>
                <a:cs typeface="Verdana"/>
                <a:sym typeface="Verdana"/>
              </a:rPr>
              <a:t>2009: 32%</a:t>
            </a:r>
            <a:endParaRPr lang="en-US" sz="3000" b="0" i="0" u="none" strike="noStrike" cap="none" baseline="0" dirty="0">
              <a:solidFill>
                <a:srgbClr val="000000"/>
              </a:solidFill>
              <a:latin typeface="Verdana"/>
              <a:ea typeface="Verdana"/>
              <a:cs typeface="Verdana"/>
              <a:sym typeface="Verdana"/>
            </a:endParaRPr>
          </a:p>
        </p:txBody>
      </p:sp>
      <p:sp>
        <p:nvSpPr>
          <p:cNvPr id="120" name="Shape 120"/>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a:solidFill>
                  <a:srgbClr val="000000"/>
                </a:solidFill>
                <a:latin typeface="Verdana"/>
                <a:ea typeface="Verdana"/>
                <a:cs typeface="Verdana"/>
                <a:sym typeface="Verdana"/>
              </a:rPr>
              <a:t>Why this?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99"/>
        <p:cNvGrpSpPr/>
        <p:nvPr/>
      </p:nvGrpSpPr>
      <p:grpSpPr>
        <a:xfrm>
          <a:off x="0" y="0"/>
          <a:ext cx="0" cy="0"/>
          <a:chOff x="0" y="0"/>
          <a:chExt cx="0" cy="0"/>
        </a:xfrm>
      </p:grpSpPr>
      <p:sp>
        <p:nvSpPr>
          <p:cNvPr id="700" name="Shape 700"/>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1" i="0" u="none" strike="noStrike" cap="none" baseline="0" dirty="0">
                <a:solidFill>
                  <a:srgbClr val="000000"/>
                </a:solidFill>
                <a:latin typeface="Verdana"/>
                <a:ea typeface="Verdana"/>
                <a:cs typeface="Verdana"/>
                <a:sym typeface="Verdana"/>
              </a:rPr>
              <a:t>SPRINT backlog</a:t>
            </a:r>
            <a:r>
              <a:rPr lang="en-US" sz="3800" b="0" i="0" u="none" strike="noStrike" cap="none" baseline="0" dirty="0">
                <a:solidFill>
                  <a:srgbClr val="000000"/>
                </a:solidFill>
                <a:latin typeface="Verdana"/>
                <a:ea typeface="Verdana"/>
                <a:cs typeface="Verdana"/>
                <a:sym typeface="Verdana"/>
              </a:rPr>
              <a:t> </a:t>
            </a:r>
          </a:p>
        </p:txBody>
      </p:sp>
      <p:pic>
        <p:nvPicPr>
          <p:cNvPr id="701" name="Shape 701"/>
          <p:cNvPicPr preferRelativeResize="0"/>
          <p:nvPr/>
        </p:nvPicPr>
        <p:blipFill rotWithShape="1">
          <a:blip r:embed="rId4">
            <a:alphaModFix/>
          </a:blip>
          <a:srcRect/>
          <a:stretch/>
        </p:blipFill>
        <p:spPr>
          <a:xfrm>
            <a:off x="1139825" y="1597025"/>
            <a:ext cx="6981825" cy="46481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5"/>
        <p:cNvGrpSpPr/>
        <p:nvPr/>
      </p:nvGrpSpPr>
      <p:grpSpPr>
        <a:xfrm>
          <a:off x="0" y="0"/>
          <a:ext cx="0" cy="0"/>
          <a:chOff x="0" y="0"/>
          <a:chExt cx="0" cy="0"/>
        </a:xfrm>
      </p:grpSpPr>
      <p:pic>
        <p:nvPicPr>
          <p:cNvPr id="706" name="Shape 706"/>
          <p:cNvPicPr preferRelativeResize="0"/>
          <p:nvPr/>
        </p:nvPicPr>
        <p:blipFill rotWithShape="1">
          <a:blip r:embed="rId4">
            <a:alphaModFix/>
          </a:blip>
          <a:srcRect/>
          <a:stretch/>
        </p:blipFill>
        <p:spPr>
          <a:xfrm>
            <a:off x="952501" y="941191"/>
            <a:ext cx="6951636" cy="5916810"/>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10"/>
        <p:cNvGrpSpPr/>
        <p:nvPr/>
      </p:nvGrpSpPr>
      <p:grpSpPr>
        <a:xfrm>
          <a:off x="0" y="0"/>
          <a:ext cx="0" cy="0"/>
          <a:chOff x="0" y="0"/>
          <a:chExt cx="0" cy="0"/>
        </a:xfrm>
      </p:grpSpPr>
      <p:pic>
        <p:nvPicPr>
          <p:cNvPr id="711" name="Shape 711"/>
          <p:cNvPicPr preferRelativeResize="0"/>
          <p:nvPr/>
        </p:nvPicPr>
        <p:blipFill rotWithShape="1">
          <a:blip r:embed="rId4">
            <a:alphaModFix/>
          </a:blip>
          <a:srcRect/>
          <a:stretch/>
        </p:blipFill>
        <p:spPr>
          <a:xfrm>
            <a:off x="1211262" y="1250950"/>
            <a:ext cx="6896100" cy="4591049"/>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15"/>
        <p:cNvGrpSpPr/>
        <p:nvPr/>
      </p:nvGrpSpPr>
      <p:grpSpPr>
        <a:xfrm>
          <a:off x="0" y="0"/>
          <a:ext cx="0" cy="0"/>
          <a:chOff x="0" y="0"/>
          <a:chExt cx="0" cy="0"/>
        </a:xfrm>
      </p:grpSpPr>
      <p:pic>
        <p:nvPicPr>
          <p:cNvPr id="716" name="Shape 716"/>
          <p:cNvPicPr preferRelativeResize="0"/>
          <p:nvPr/>
        </p:nvPicPr>
        <p:blipFill rotWithShape="1">
          <a:blip r:embed="rId4">
            <a:alphaModFix/>
          </a:blip>
          <a:srcRect/>
          <a:stretch/>
        </p:blipFill>
        <p:spPr>
          <a:xfrm>
            <a:off x="952500" y="941190"/>
            <a:ext cx="6796653" cy="5800573"/>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20"/>
        <p:cNvGrpSpPr/>
        <p:nvPr/>
      </p:nvGrpSpPr>
      <p:grpSpPr>
        <a:xfrm>
          <a:off x="0" y="0"/>
          <a:ext cx="0" cy="0"/>
          <a:chOff x="0" y="0"/>
          <a:chExt cx="0" cy="0"/>
        </a:xfrm>
      </p:grpSpPr>
      <p:pic>
        <p:nvPicPr>
          <p:cNvPr id="721" name="Shape 721"/>
          <p:cNvPicPr preferRelativeResize="0"/>
          <p:nvPr/>
        </p:nvPicPr>
        <p:blipFill rotWithShape="1">
          <a:blip r:embed="rId4">
            <a:alphaModFix/>
          </a:blip>
          <a:srcRect/>
          <a:stretch/>
        </p:blipFill>
        <p:spPr>
          <a:xfrm>
            <a:off x="1211262" y="1250950"/>
            <a:ext cx="6896100" cy="4591049"/>
          </a:xfrm>
          <a:prstGeom prst="rect">
            <a:avLst/>
          </a:prstGeom>
          <a:noFill/>
          <a:ln>
            <a:noFill/>
          </a:ln>
        </p:spPr>
      </p:pic>
      <p:sp>
        <p:nvSpPr>
          <p:cNvPr id="2" name="Title 1"/>
          <p:cNvSpPr>
            <a:spLocks noGrp="1"/>
          </p:cNvSpPr>
          <p:nvPr>
            <p:ph type="title"/>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25"/>
        <p:cNvGrpSpPr/>
        <p:nvPr/>
      </p:nvGrpSpPr>
      <p:grpSpPr>
        <a:xfrm>
          <a:off x="0" y="0"/>
          <a:ext cx="0" cy="0"/>
          <a:chOff x="0" y="0"/>
          <a:chExt cx="0" cy="0"/>
        </a:xfrm>
      </p:grpSpPr>
      <p:pic>
        <p:nvPicPr>
          <p:cNvPr id="726" name="Shape 726"/>
          <p:cNvPicPr preferRelativeResize="0"/>
          <p:nvPr/>
        </p:nvPicPr>
        <p:blipFill rotWithShape="1">
          <a:blip r:embed="rId4">
            <a:alphaModFix/>
          </a:blip>
          <a:srcRect/>
          <a:stretch/>
        </p:blipFill>
        <p:spPr>
          <a:xfrm>
            <a:off x="1038225" y="1081087"/>
            <a:ext cx="7067549" cy="4695824"/>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30"/>
        <p:cNvGrpSpPr/>
        <p:nvPr/>
      </p:nvGrpSpPr>
      <p:grpSpPr>
        <a:xfrm>
          <a:off x="0" y="0"/>
          <a:ext cx="0" cy="0"/>
          <a:chOff x="0" y="0"/>
          <a:chExt cx="0" cy="0"/>
        </a:xfrm>
      </p:grpSpPr>
      <p:pic>
        <p:nvPicPr>
          <p:cNvPr id="731" name="Shape 731"/>
          <p:cNvPicPr preferRelativeResize="0"/>
          <p:nvPr/>
        </p:nvPicPr>
        <p:blipFill rotWithShape="1">
          <a:blip r:embed="rId4">
            <a:alphaModFix/>
          </a:blip>
          <a:srcRect/>
          <a:stretch/>
        </p:blipFill>
        <p:spPr>
          <a:xfrm>
            <a:off x="1533525" y="1819275"/>
            <a:ext cx="6105525" cy="3162300"/>
          </a:xfrm>
          <a:prstGeom prst="rect">
            <a:avLst/>
          </a:prstGeom>
          <a:noFill/>
          <a:ln>
            <a:noFill/>
          </a:ln>
        </p:spPr>
      </p:pic>
      <p:sp>
        <p:nvSpPr>
          <p:cNvPr id="2" name="Title 1"/>
          <p:cNvSpPr>
            <a:spLocks noGrp="1"/>
          </p:cNvSpPr>
          <p:nvPr>
            <p:ph type="title"/>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35"/>
        <p:cNvGrpSpPr/>
        <p:nvPr/>
      </p:nvGrpSpPr>
      <p:grpSpPr>
        <a:xfrm>
          <a:off x="0" y="0"/>
          <a:ext cx="0" cy="0"/>
          <a:chOff x="0" y="0"/>
          <a:chExt cx="0" cy="0"/>
        </a:xfrm>
      </p:grpSpPr>
      <p:pic>
        <p:nvPicPr>
          <p:cNvPr id="736" name="Shape 736"/>
          <p:cNvPicPr preferRelativeResize="0"/>
          <p:nvPr/>
        </p:nvPicPr>
        <p:blipFill rotWithShape="1">
          <a:blip r:embed="rId4">
            <a:alphaModFix/>
          </a:blip>
          <a:srcRect/>
          <a:stretch/>
        </p:blipFill>
        <p:spPr>
          <a:xfrm>
            <a:off x="1765300" y="1338262"/>
            <a:ext cx="6559550" cy="3195637"/>
          </a:xfrm>
          <a:prstGeom prst="rect">
            <a:avLst/>
          </a:prstGeom>
          <a:noFill/>
          <a:ln>
            <a:noFill/>
          </a:ln>
        </p:spPr>
      </p:pic>
      <p:sp>
        <p:nvSpPr>
          <p:cNvPr id="2" name="Title 1"/>
          <p:cNvSpPr>
            <a:spLocks noGrp="1"/>
          </p:cNvSpPr>
          <p:nvPr>
            <p:ph type="title"/>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40"/>
        <p:cNvGrpSpPr/>
        <p:nvPr/>
      </p:nvGrpSpPr>
      <p:grpSpPr>
        <a:xfrm>
          <a:off x="0" y="0"/>
          <a:ext cx="0" cy="0"/>
          <a:chOff x="0" y="0"/>
          <a:chExt cx="0" cy="0"/>
        </a:xfrm>
      </p:grpSpPr>
      <p:pic>
        <p:nvPicPr>
          <p:cNvPr id="741" name="Shape 741"/>
          <p:cNvPicPr preferRelativeResize="0"/>
          <p:nvPr/>
        </p:nvPicPr>
        <p:blipFill rotWithShape="1">
          <a:blip r:embed="rId4">
            <a:alphaModFix/>
          </a:blip>
          <a:srcRect/>
          <a:stretch/>
        </p:blipFill>
        <p:spPr>
          <a:xfrm>
            <a:off x="501650" y="593725"/>
            <a:ext cx="8228012" cy="5673725"/>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45"/>
        <p:cNvGrpSpPr/>
        <p:nvPr/>
      </p:nvGrpSpPr>
      <p:grpSpPr>
        <a:xfrm>
          <a:off x="0" y="0"/>
          <a:ext cx="0" cy="0"/>
          <a:chOff x="0" y="0"/>
          <a:chExt cx="0" cy="0"/>
        </a:xfrm>
      </p:grpSpPr>
      <p:pic>
        <p:nvPicPr>
          <p:cNvPr id="746" name="Shape 746"/>
          <p:cNvPicPr preferRelativeResize="0"/>
          <p:nvPr/>
        </p:nvPicPr>
        <p:blipFill rotWithShape="1">
          <a:blip r:embed="rId4">
            <a:alphaModFix/>
          </a:blip>
          <a:srcRect/>
          <a:stretch/>
        </p:blipFill>
        <p:spPr>
          <a:xfrm>
            <a:off x="906462" y="1173162"/>
            <a:ext cx="7696199" cy="4529137"/>
          </a:xfrm>
          <a:prstGeom prst="rect">
            <a:avLst/>
          </a:prstGeom>
          <a:noFill/>
          <a:ln>
            <a:noFill/>
          </a:ln>
        </p:spPr>
      </p:pic>
      <p:sp>
        <p:nvSpPr>
          <p:cNvPr id="2" name="Title 1"/>
          <p:cNvSpPr>
            <a:spLocks noGrp="1"/>
          </p:cNvSpPr>
          <p:nvPr>
            <p:ph type="title"/>
          </p:nvPr>
        </p:nvSpPr>
        <p:spPr/>
        <p:txBody>
          <a:bodyPr/>
          <a:lstStyle/>
          <a:p>
            <a:r>
              <a:rPr lang="en-US" dirty="0" err="1"/>
              <a:t>Scrumban</a:t>
            </a:r>
            <a:r>
              <a:rPr lang="en-US" dirty="0"/>
              <a:t> Board</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Success with Agile Methods</a:t>
            </a:r>
            <a:endParaRPr lang="en-US" dirty="0"/>
          </a:p>
        </p:txBody>
      </p:sp>
      <p:pic>
        <p:nvPicPr>
          <p:cNvPr id="1026" name="Picture 2" descr="2011 CHAOS Repo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69" y="970331"/>
            <a:ext cx="8153860" cy="3968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9158" y="4930322"/>
            <a:ext cx="7485681" cy="1323439"/>
          </a:xfrm>
          <a:prstGeom prst="rect">
            <a:avLst/>
          </a:prstGeom>
          <a:noFill/>
        </p:spPr>
        <p:txBody>
          <a:bodyPr wrap="square" rtlCol="0">
            <a:spAutoFit/>
          </a:bodyPr>
          <a:lstStyle/>
          <a:p>
            <a:r>
              <a:rPr lang="en-US" sz="2000" dirty="0" smtClean="0">
                <a:solidFill>
                  <a:srgbClr val="00B0F0"/>
                </a:solidFill>
              </a:rPr>
              <a:t>Why this huge change in data? </a:t>
            </a:r>
          </a:p>
          <a:p>
            <a:r>
              <a:rPr lang="en-US" sz="2000" dirty="0" smtClean="0">
                <a:solidFill>
                  <a:srgbClr val="00B0F0"/>
                </a:solidFill>
              </a:rPr>
              <a:t>Definition of Success was left to participants. Only 8% agreed that all three constraints important for them to make a project Success</a:t>
            </a:r>
            <a:endParaRPr lang="en-US" sz="2000" dirty="0">
              <a:solidFill>
                <a:srgbClr val="00B0F0"/>
              </a:solidFill>
            </a:endParaRPr>
          </a:p>
        </p:txBody>
      </p:sp>
    </p:spTree>
    <p:extLst>
      <p:ext uri="{BB962C8B-B14F-4D97-AF65-F5344CB8AC3E}">
        <p14:creationId xmlns:p14="http://schemas.microsoft.com/office/powerpoint/2010/main" val="118254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0"/>
        <p:cNvGrpSpPr/>
        <p:nvPr/>
      </p:nvGrpSpPr>
      <p:grpSpPr>
        <a:xfrm>
          <a:off x="0" y="0"/>
          <a:ext cx="0" cy="0"/>
          <a:chOff x="0" y="0"/>
          <a:chExt cx="0" cy="0"/>
        </a:xfrm>
      </p:grpSpPr>
      <p:pic>
        <p:nvPicPr>
          <p:cNvPr id="751" name="Shape 751"/>
          <p:cNvPicPr preferRelativeResize="0"/>
          <p:nvPr/>
        </p:nvPicPr>
        <p:blipFill rotWithShape="1">
          <a:blip r:embed="rId4">
            <a:alphaModFix/>
          </a:blip>
          <a:srcRect/>
          <a:stretch/>
        </p:blipFill>
        <p:spPr>
          <a:xfrm>
            <a:off x="1271587" y="768350"/>
            <a:ext cx="7212012" cy="5521325"/>
          </a:xfrm>
          <a:prstGeom prst="rect">
            <a:avLst/>
          </a:prstGeom>
          <a:noFill/>
          <a:ln>
            <a:noFill/>
          </a:ln>
        </p:spPr>
      </p:pic>
      <p:sp>
        <p:nvSpPr>
          <p:cNvPr id="2" name="Title 1"/>
          <p:cNvSpPr>
            <a:spLocks noGrp="1"/>
          </p:cNvSpPr>
          <p:nvPr>
            <p:ph type="title"/>
          </p:nvPr>
        </p:nvSpPr>
        <p:spPr/>
        <p:txBody>
          <a:bodyPr/>
          <a:lstStyle/>
          <a:p>
            <a:r>
              <a:rPr lang="en-US" dirty="0" err="1" smtClean="0"/>
              <a:t>Scrumban</a:t>
            </a:r>
            <a:r>
              <a:rPr lang="en-US" dirty="0" smtClean="0"/>
              <a:t> Board</a:t>
            </a:r>
            <a:endParaRPr lang="en-US" dirty="0"/>
          </a:p>
        </p:txBody>
      </p:sp>
    </p:spTree>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5"/>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764274"/>
            <a:ext cx="9144000" cy="6093725"/>
          </a:xfrm>
          <a:prstGeom prst="rect">
            <a:avLst/>
          </a:prstGeom>
        </p:spPr>
      </p:pic>
      <p:sp>
        <p:nvSpPr>
          <p:cNvPr id="4" name="Shape 761"/>
          <p:cNvSpPr txBox="1">
            <a:spLocks/>
          </p:cNvSpPr>
          <p:nvPr/>
        </p:nvSpPr>
        <p:spPr>
          <a:xfrm>
            <a:off x="410901" y="0"/>
            <a:ext cx="8001000" cy="1216024"/>
          </a:xfrm>
          <a:prstGeom prst="rect">
            <a:avLst/>
          </a:prstGeom>
          <a:noFill/>
          <a:ln>
            <a:noFill/>
          </a:ln>
        </p:spPr>
        <p:txBody>
          <a:bodyPr lIns="50800" tIns="50800" rIns="50800" bIns="50800" anchor="t"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buClr>
                <a:srgbClr val="000000"/>
              </a:buClr>
              <a:buSzPct val="25000"/>
              <a:buFont typeface="Verdana"/>
              <a:buNone/>
            </a:pPr>
            <a:endParaRPr lang="en-US" sz="3800" dirty="0">
              <a:latin typeface="Verdana"/>
              <a:ea typeface="Verdana"/>
              <a:cs typeface="Verdana"/>
              <a:sym typeface="Verdana"/>
            </a:endParaRPr>
          </a:p>
        </p:txBody>
      </p:sp>
      <p:sp>
        <p:nvSpPr>
          <p:cNvPr id="2" name="Title 1"/>
          <p:cNvSpPr>
            <a:spLocks noGrp="1"/>
          </p:cNvSpPr>
          <p:nvPr>
            <p:ph type="title"/>
          </p:nvPr>
        </p:nvSpPr>
        <p:spPr/>
        <p:txBody>
          <a:bodyPr/>
          <a:lstStyle/>
          <a:p>
            <a:r>
              <a:rPr lang="en-US" dirty="0">
                <a:latin typeface="Verdana"/>
                <a:ea typeface="Verdana"/>
                <a:cs typeface="Verdana"/>
                <a:sym typeface="Verdana"/>
              </a:rPr>
              <a:t>Burn down chart (RTC</a:t>
            </a:r>
            <a:r>
              <a:rPr lang="en-US" dirty="0" smtClean="0">
                <a:latin typeface="Verdana"/>
                <a:ea typeface="Verdana"/>
                <a:cs typeface="Verdana"/>
                <a:sym typeface="Verdana"/>
              </a:rPr>
              <a:t>)</a:t>
            </a:r>
            <a:endParaRPr lang="en-US" dirty="0"/>
          </a:p>
        </p:txBody>
      </p:sp>
    </p:spTree>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60"/>
        <p:cNvGrpSpPr/>
        <p:nvPr/>
      </p:nvGrpSpPr>
      <p:grpSpPr>
        <a:xfrm>
          <a:off x="0" y="0"/>
          <a:ext cx="0" cy="0"/>
          <a:chOff x="0" y="0"/>
          <a:chExt cx="0" cy="0"/>
        </a:xfrm>
      </p:grpSpPr>
      <p:sp>
        <p:nvSpPr>
          <p:cNvPr id="761" name="Shape 761"/>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Burn down chart </a:t>
            </a:r>
            <a:r>
              <a:rPr lang="en-US" sz="3800" b="0" i="0" u="none" strike="noStrike" cap="none" baseline="0" dirty="0" smtClean="0">
                <a:solidFill>
                  <a:srgbClr val="000000"/>
                </a:solidFill>
                <a:latin typeface="Verdana"/>
                <a:ea typeface="Verdana"/>
                <a:cs typeface="Verdana"/>
                <a:sym typeface="Verdana"/>
              </a:rPr>
              <a:t>(RTC)</a:t>
            </a:r>
            <a:endParaRPr lang="en-US" sz="3800" b="0" i="0" u="none" strike="noStrike" cap="none" baseline="0" dirty="0">
              <a:solidFill>
                <a:srgbClr val="000000"/>
              </a:solidFill>
              <a:latin typeface="Verdana"/>
              <a:ea typeface="Verdana"/>
              <a:cs typeface="Verdana"/>
              <a:sym typeface="Verdana"/>
            </a:endParaRPr>
          </a:p>
        </p:txBody>
      </p:sp>
      <p:pic>
        <p:nvPicPr>
          <p:cNvPr id="2" name="Picture 1"/>
          <p:cNvPicPr>
            <a:picLocks noChangeAspect="1"/>
          </p:cNvPicPr>
          <p:nvPr/>
        </p:nvPicPr>
        <p:blipFill>
          <a:blip r:embed="rId4"/>
          <a:stretch>
            <a:fillRect/>
          </a:stretch>
        </p:blipFill>
        <p:spPr>
          <a:xfrm>
            <a:off x="290015" y="1932579"/>
            <a:ext cx="4114800" cy="3731241"/>
          </a:xfrm>
          <a:prstGeom prst="rect">
            <a:avLst/>
          </a:prstGeom>
        </p:spPr>
      </p:pic>
      <p:pic>
        <p:nvPicPr>
          <p:cNvPr id="3" name="Picture 2"/>
          <p:cNvPicPr>
            <a:picLocks noChangeAspect="1"/>
          </p:cNvPicPr>
          <p:nvPr/>
        </p:nvPicPr>
        <p:blipFill>
          <a:blip r:embed="rId5"/>
          <a:stretch>
            <a:fillRect/>
          </a:stretch>
        </p:blipFill>
        <p:spPr>
          <a:xfrm>
            <a:off x="4470400" y="1932579"/>
            <a:ext cx="4346054" cy="3731241"/>
          </a:xfrm>
          <a:prstGeom prst="rect">
            <a:avLst/>
          </a:prstGeom>
        </p:spPr>
      </p:pic>
    </p:spTree>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66"/>
        <p:cNvGrpSpPr/>
        <p:nvPr/>
      </p:nvGrpSpPr>
      <p:grpSpPr>
        <a:xfrm>
          <a:off x="0" y="0"/>
          <a:ext cx="0" cy="0"/>
          <a:chOff x="0" y="0"/>
          <a:chExt cx="0" cy="0"/>
        </a:xfrm>
      </p:grpSpPr>
      <p:sp>
        <p:nvSpPr>
          <p:cNvPr id="767" name="Shape 767"/>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800" b="0" i="0" u="none" strike="noStrike" cap="none" baseline="0" dirty="0">
                <a:solidFill>
                  <a:srgbClr val="000000"/>
                </a:solidFill>
                <a:latin typeface="Verdana"/>
                <a:ea typeface="Verdana"/>
                <a:cs typeface="Verdana"/>
                <a:sym typeface="Verdana"/>
              </a:rPr>
              <a:t>Sprint Velocity </a:t>
            </a:r>
          </a:p>
        </p:txBody>
      </p:sp>
      <p:pic>
        <p:nvPicPr>
          <p:cNvPr id="768" name="Shape 768"/>
          <p:cNvPicPr preferRelativeResize="0"/>
          <p:nvPr/>
        </p:nvPicPr>
        <p:blipFill rotWithShape="1">
          <a:blip r:embed="rId4">
            <a:alphaModFix/>
          </a:blip>
          <a:srcRect/>
          <a:stretch/>
        </p:blipFill>
        <p:spPr>
          <a:xfrm>
            <a:off x="609600" y="1674811"/>
            <a:ext cx="7848599" cy="50006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72"/>
        <p:cNvGrpSpPr/>
        <p:nvPr/>
      </p:nvGrpSpPr>
      <p:grpSpPr>
        <a:xfrm>
          <a:off x="0" y="0"/>
          <a:ext cx="0" cy="0"/>
          <a:chOff x="0" y="0"/>
          <a:chExt cx="0" cy="0"/>
        </a:xfrm>
      </p:grpSpPr>
      <p:sp>
        <p:nvSpPr>
          <p:cNvPr id="795" name="Shape 795"/>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CC0000"/>
              </a:buClr>
              <a:buSzPct val="100000"/>
              <a:buNone/>
            </a:pPr>
            <a:r>
              <a:rPr lang="en-US" sz="2500" b="0" i="0" u="none" strike="noStrike" cap="none" baseline="0" dirty="0">
                <a:solidFill>
                  <a:srgbClr val="000000"/>
                </a:solidFill>
                <a:latin typeface="Verdana"/>
                <a:ea typeface="Verdana"/>
                <a:cs typeface="Verdana"/>
                <a:sym typeface="Verdana"/>
              </a:rPr>
              <a:t>Plan sprint durations around how long you can commit to keeping change out of the sprint</a:t>
            </a:r>
          </a:p>
        </p:txBody>
      </p:sp>
      <p:sp>
        <p:nvSpPr>
          <p:cNvPr id="773" name="Shape 773"/>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rtl="0">
              <a:lnSpc>
                <a:spcPct val="100000"/>
              </a:lnSpc>
              <a:spcBef>
                <a:spcPts val="0"/>
              </a:spcBef>
              <a:spcAft>
                <a:spcPts val="0"/>
              </a:spcAft>
              <a:buClr>
                <a:srgbClr val="000000"/>
              </a:buClr>
              <a:buSzPct val="25000"/>
              <a:buFont typeface="Verdana"/>
              <a:buNone/>
            </a:pPr>
            <a:r>
              <a:rPr lang="en-US" sz="3400" b="1" i="0" u="none" strike="noStrike" cap="none" baseline="0" dirty="0">
                <a:solidFill>
                  <a:srgbClr val="000000"/>
                </a:solidFill>
                <a:latin typeface="Verdana"/>
                <a:ea typeface="Verdana"/>
                <a:cs typeface="Verdana"/>
                <a:sym typeface="Verdana"/>
              </a:rPr>
              <a:t>No changes during the sprint</a:t>
            </a:r>
          </a:p>
        </p:txBody>
      </p:sp>
      <p:grpSp>
        <p:nvGrpSpPr>
          <p:cNvPr id="774" name="Shape 774"/>
          <p:cNvGrpSpPr/>
          <p:nvPr/>
        </p:nvGrpSpPr>
        <p:grpSpPr>
          <a:xfrm>
            <a:off x="1679575" y="1620837"/>
            <a:ext cx="5862629" cy="2797175"/>
            <a:chOff x="0" y="0"/>
            <a:chExt cx="733424" cy="350837"/>
          </a:xfrm>
        </p:grpSpPr>
        <p:grpSp>
          <p:nvGrpSpPr>
            <p:cNvPr id="775" name="Shape 775"/>
            <p:cNvGrpSpPr/>
            <p:nvPr/>
          </p:nvGrpSpPr>
          <p:grpSpPr>
            <a:xfrm>
              <a:off x="236537" y="182561"/>
              <a:ext cx="261937" cy="168275"/>
              <a:chOff x="0" y="0"/>
              <a:chExt cx="261937" cy="168275"/>
            </a:xfrm>
          </p:grpSpPr>
          <p:sp>
            <p:nvSpPr>
              <p:cNvPr id="776" name="Shape 776"/>
              <p:cNvSpPr/>
              <p:nvPr/>
            </p:nvSpPr>
            <p:spPr>
              <a:xfrm>
                <a:off x="0" y="0"/>
                <a:ext cx="261937" cy="168275"/>
              </a:xfrm>
              <a:custGeom>
                <a:avLst/>
                <a:gdLst/>
                <a:ahLst/>
                <a:cxnLst/>
                <a:rect l="0" t="0" r="0" b="0"/>
                <a:pathLst>
                  <a:path w="21600" h="21600" extrusionOk="0">
                    <a:moveTo>
                      <a:pt x="0" y="0"/>
                    </a:moveTo>
                    <a:lnTo>
                      <a:pt x="21600" y="0"/>
                    </a:lnTo>
                    <a:lnTo>
                      <a:pt x="21600" y="21600"/>
                    </a:lnTo>
                    <a:lnTo>
                      <a:pt x="0" y="21600"/>
                    </a:lnTo>
                    <a:close/>
                  </a:path>
                </a:pathLst>
              </a:custGeom>
              <a:solidFill>
                <a:srgbClr val="FF5050"/>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77" name="Shape 777"/>
              <p:cNvSpPr/>
              <p:nvPr/>
            </p:nvSpPr>
            <p:spPr>
              <a:xfrm>
                <a:off x="0" y="0"/>
                <a:ext cx="261937" cy="22224"/>
              </a:xfrm>
              <a:custGeom>
                <a:avLst/>
                <a:gdLst/>
                <a:ahLst/>
                <a:cxnLst/>
                <a:rect l="0" t="0" r="0" b="0"/>
                <a:pathLst>
                  <a:path w="21600" h="21600" extrusionOk="0">
                    <a:moveTo>
                      <a:pt x="0" y="0"/>
                    </a:moveTo>
                    <a:lnTo>
                      <a:pt x="21600" y="0"/>
                    </a:lnTo>
                    <a:lnTo>
                      <a:pt x="19869" y="21600"/>
                    </a:lnTo>
                    <a:lnTo>
                      <a:pt x="1730" y="21600"/>
                    </a:lnTo>
                    <a:close/>
                  </a:path>
                </a:pathLst>
              </a:custGeom>
              <a:solidFill>
                <a:srgbClr val="FFFFFF">
                  <a:alpha val="19607"/>
                </a:srgbClr>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78" name="Shape 778"/>
              <p:cNvSpPr/>
              <p:nvPr/>
            </p:nvSpPr>
            <p:spPr>
              <a:xfrm>
                <a:off x="0" y="146050"/>
                <a:ext cx="261937" cy="22224"/>
              </a:xfrm>
              <a:custGeom>
                <a:avLst/>
                <a:gdLst/>
                <a:ahLst/>
                <a:cxnLst/>
                <a:rect l="0" t="0" r="0" b="0"/>
                <a:pathLst>
                  <a:path w="21600" h="21600" extrusionOk="0">
                    <a:moveTo>
                      <a:pt x="0" y="21600"/>
                    </a:moveTo>
                    <a:lnTo>
                      <a:pt x="1730" y="0"/>
                    </a:lnTo>
                    <a:lnTo>
                      <a:pt x="19869" y="0"/>
                    </a:lnTo>
                    <a:lnTo>
                      <a:pt x="21600" y="21600"/>
                    </a:lnTo>
                    <a:close/>
                  </a:path>
                </a:pathLst>
              </a:custGeom>
              <a:solidFill>
                <a:srgbClr val="000000">
                  <a:alpha val="19607"/>
                </a:srgbClr>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79" name="Shape 779"/>
              <p:cNvSpPr/>
              <p:nvPr/>
            </p:nvSpPr>
            <p:spPr>
              <a:xfrm>
                <a:off x="0" y="0"/>
                <a:ext cx="22224" cy="168275"/>
              </a:xfrm>
              <a:custGeom>
                <a:avLst/>
                <a:gdLst/>
                <a:ahLst/>
                <a:cxnLst/>
                <a:rect l="0" t="0" r="0" b="0"/>
                <a:pathLst>
                  <a:path w="21600" h="21600" extrusionOk="0">
                    <a:moveTo>
                      <a:pt x="0" y="0"/>
                    </a:moveTo>
                    <a:lnTo>
                      <a:pt x="21600" y="2699"/>
                    </a:lnTo>
                    <a:lnTo>
                      <a:pt x="21600" y="18900"/>
                    </a:lnTo>
                    <a:lnTo>
                      <a:pt x="0" y="21600"/>
                    </a:lnTo>
                    <a:close/>
                  </a:path>
                </a:pathLst>
              </a:custGeom>
              <a:solidFill>
                <a:srgbClr val="FFFFFF">
                  <a:alpha val="39607"/>
                </a:srgbClr>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80" name="Shape 780"/>
              <p:cNvSpPr/>
              <p:nvPr/>
            </p:nvSpPr>
            <p:spPr>
              <a:xfrm>
                <a:off x="239712" y="0"/>
                <a:ext cx="22224" cy="168275"/>
              </a:xfrm>
              <a:custGeom>
                <a:avLst/>
                <a:gdLst/>
                <a:ahLst/>
                <a:cxnLst/>
                <a:rect l="0" t="0" r="0" b="0"/>
                <a:pathLst>
                  <a:path w="21600" h="21600" extrusionOk="0">
                    <a:moveTo>
                      <a:pt x="21600" y="0"/>
                    </a:moveTo>
                    <a:lnTo>
                      <a:pt x="21600" y="21600"/>
                    </a:lnTo>
                    <a:lnTo>
                      <a:pt x="0" y="18900"/>
                    </a:lnTo>
                    <a:lnTo>
                      <a:pt x="0" y="2699"/>
                    </a:lnTo>
                    <a:close/>
                  </a:path>
                </a:pathLst>
              </a:custGeom>
              <a:solidFill>
                <a:srgbClr val="000000">
                  <a:alpha val="39607"/>
                </a:srgbClr>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81" name="Shape 781"/>
              <p:cNvSpPr/>
              <p:nvPr/>
            </p:nvSpPr>
            <p:spPr>
              <a:xfrm>
                <a:off x="0" y="0"/>
                <a:ext cx="261937" cy="168275"/>
              </a:xfrm>
              <a:custGeom>
                <a:avLst/>
                <a:gdLst/>
                <a:ahLst/>
                <a:cxnLst/>
                <a:rect l="0" t="0" r="0" b="0"/>
                <a:pathLst>
                  <a:path w="21600" h="21600" extrusionOk="0">
                    <a:moveTo>
                      <a:pt x="0" y="0"/>
                    </a:moveTo>
                    <a:lnTo>
                      <a:pt x="21600" y="0"/>
                    </a:lnTo>
                    <a:lnTo>
                      <a:pt x="21600" y="21600"/>
                    </a:lnTo>
                    <a:lnTo>
                      <a:pt x="0" y="21600"/>
                    </a:lnTo>
                    <a:close/>
                    <a:moveTo>
                      <a:pt x="1730" y="2699"/>
                    </a:moveTo>
                    <a:lnTo>
                      <a:pt x="19869" y="2699"/>
                    </a:lnTo>
                    <a:lnTo>
                      <a:pt x="19869" y="18900"/>
                    </a:lnTo>
                    <a:lnTo>
                      <a:pt x="1730" y="18900"/>
                    </a:lnTo>
                    <a:close/>
                    <a:moveTo>
                      <a:pt x="0" y="0"/>
                    </a:moveTo>
                    <a:lnTo>
                      <a:pt x="1730" y="2699"/>
                    </a:lnTo>
                    <a:moveTo>
                      <a:pt x="0" y="21600"/>
                    </a:moveTo>
                    <a:lnTo>
                      <a:pt x="1730" y="18900"/>
                    </a:lnTo>
                    <a:moveTo>
                      <a:pt x="21600" y="0"/>
                    </a:moveTo>
                    <a:lnTo>
                      <a:pt x="19869" y="2699"/>
                    </a:lnTo>
                    <a:moveTo>
                      <a:pt x="21600" y="21600"/>
                    </a:moveTo>
                    <a:lnTo>
                      <a:pt x="19869" y="18900"/>
                    </a:lnTo>
                  </a:path>
                </a:pathLst>
              </a:custGeom>
              <a:noFill/>
              <a:ln w="9525" cap="flat" cmpd="sng">
                <a:solidFill>
                  <a:srgbClr val="000000"/>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grpSp>
        <p:grpSp>
          <p:nvGrpSpPr>
            <p:cNvPr id="782" name="Shape 782"/>
            <p:cNvGrpSpPr/>
            <p:nvPr/>
          </p:nvGrpSpPr>
          <p:grpSpPr>
            <a:xfrm>
              <a:off x="274637" y="212725"/>
              <a:ext cx="184150" cy="106362"/>
              <a:chOff x="0" y="0"/>
              <a:chExt cx="184150" cy="104775"/>
            </a:xfrm>
          </p:grpSpPr>
          <p:sp>
            <p:nvSpPr>
              <p:cNvPr id="783" name="Shape 783"/>
              <p:cNvSpPr/>
              <p:nvPr/>
            </p:nvSpPr>
            <p:spPr>
              <a:xfrm>
                <a:off x="0" y="0"/>
                <a:ext cx="184150" cy="104775"/>
              </a:xfrm>
              <a:custGeom>
                <a:avLst/>
                <a:gdLst/>
                <a:ahLst/>
                <a:cxnLst/>
                <a:rect l="0" t="0" r="0" b="0"/>
                <a:pathLst>
                  <a:path w="21600" h="21600" extrusionOk="0">
                    <a:moveTo>
                      <a:pt x="0" y="0"/>
                    </a:moveTo>
                    <a:lnTo>
                      <a:pt x="21600" y="0"/>
                    </a:lnTo>
                    <a:lnTo>
                      <a:pt x="21600" y="21600"/>
                    </a:lnTo>
                    <a:lnTo>
                      <a:pt x="0" y="21600"/>
                    </a:lnTo>
                    <a:close/>
                  </a:path>
                </a:pathLst>
              </a:custGeom>
              <a:solidFill>
                <a:srgbClr val="CCFFFF"/>
              </a:solidFill>
              <a:ln w="9525" cap="flat" cmpd="sng">
                <a:solidFill>
                  <a:srgbClr val="336666"/>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84" name="Shape 784"/>
              <p:cNvSpPr/>
              <p:nvPr/>
            </p:nvSpPr>
            <p:spPr>
              <a:xfrm>
                <a:off x="34925" y="22225"/>
                <a:ext cx="114300" cy="60324"/>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2400" b="0" i="0" u="none" strike="noStrike" cap="none" baseline="0">
                    <a:solidFill>
                      <a:srgbClr val="000000"/>
                    </a:solidFill>
                    <a:latin typeface="Helvetica Neue"/>
                    <a:ea typeface="Helvetica Neue"/>
                    <a:cs typeface="Helvetica Neue"/>
                    <a:sym typeface="Helvetica Neue"/>
                  </a:rPr>
                  <a:t>Sprint</a:t>
                </a:r>
              </a:p>
            </p:txBody>
          </p:sp>
        </p:grpSp>
        <p:grpSp>
          <p:nvGrpSpPr>
            <p:cNvPr id="785" name="Shape 785"/>
            <p:cNvGrpSpPr/>
            <p:nvPr/>
          </p:nvGrpSpPr>
          <p:grpSpPr>
            <a:xfrm>
              <a:off x="0" y="225425"/>
              <a:ext cx="231775" cy="93662"/>
              <a:chOff x="0" y="0"/>
              <a:chExt cx="231775" cy="92074"/>
            </a:xfrm>
          </p:grpSpPr>
          <p:sp>
            <p:nvSpPr>
              <p:cNvPr id="786" name="Shape 786"/>
              <p:cNvSpPr/>
              <p:nvPr/>
            </p:nvSpPr>
            <p:spPr>
              <a:xfrm>
                <a:off x="0" y="0"/>
                <a:ext cx="231775" cy="92074"/>
              </a:xfrm>
              <a:prstGeom prst="rightArrow">
                <a:avLst>
                  <a:gd name="adj1" fmla="val 16200"/>
                  <a:gd name="adj2" fmla="val 5400"/>
                </a:avLst>
              </a:prstGeom>
              <a:solidFill>
                <a:srgbClr val="99CCFF"/>
              </a:solidFill>
              <a:ln w="9525" cap="flat" cmpd="sng">
                <a:solidFill>
                  <a:srgbClr val="006CD8"/>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87" name="Shape 787"/>
              <p:cNvSpPr/>
              <p:nvPr/>
            </p:nvSpPr>
            <p:spPr>
              <a:xfrm>
                <a:off x="50800" y="19050"/>
                <a:ext cx="101599" cy="52386"/>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2000" b="0" i="0" u="none" strike="noStrike" cap="none" baseline="0">
                    <a:solidFill>
                      <a:srgbClr val="000000"/>
                    </a:solidFill>
                    <a:latin typeface="Helvetica Neue"/>
                    <a:ea typeface="Helvetica Neue"/>
                    <a:cs typeface="Helvetica Neue"/>
                    <a:sym typeface="Helvetica Neue"/>
                  </a:rPr>
                  <a:t>Inputs</a:t>
                </a:r>
              </a:p>
            </p:txBody>
          </p:sp>
        </p:grpSp>
        <p:grpSp>
          <p:nvGrpSpPr>
            <p:cNvPr id="788" name="Shape 788"/>
            <p:cNvGrpSpPr/>
            <p:nvPr/>
          </p:nvGrpSpPr>
          <p:grpSpPr>
            <a:xfrm>
              <a:off x="500062" y="225425"/>
              <a:ext cx="233361" cy="93662"/>
              <a:chOff x="0" y="0"/>
              <a:chExt cx="231775" cy="92074"/>
            </a:xfrm>
          </p:grpSpPr>
          <p:sp>
            <p:nvSpPr>
              <p:cNvPr id="789" name="Shape 789"/>
              <p:cNvSpPr/>
              <p:nvPr/>
            </p:nvSpPr>
            <p:spPr>
              <a:xfrm>
                <a:off x="0" y="0"/>
                <a:ext cx="231775" cy="92074"/>
              </a:xfrm>
              <a:prstGeom prst="rightArrow">
                <a:avLst>
                  <a:gd name="adj1" fmla="val 16200"/>
                  <a:gd name="adj2" fmla="val 5400"/>
                </a:avLst>
              </a:prstGeom>
              <a:solidFill>
                <a:srgbClr val="99CCFF"/>
              </a:solidFill>
              <a:ln w="9525" cap="flat" cmpd="sng">
                <a:solidFill>
                  <a:srgbClr val="006CD8"/>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90" name="Shape 790"/>
              <p:cNvSpPr/>
              <p:nvPr/>
            </p:nvSpPr>
            <p:spPr>
              <a:xfrm>
                <a:off x="4761" y="19050"/>
                <a:ext cx="193675" cy="52386"/>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2000" b="0" i="0" u="none" strike="noStrike" cap="none" baseline="0">
                    <a:solidFill>
                      <a:srgbClr val="000000"/>
                    </a:solidFill>
                    <a:latin typeface="Helvetica Neue"/>
                    <a:ea typeface="Helvetica Neue"/>
                    <a:cs typeface="Helvetica Neue"/>
                    <a:sym typeface="Helvetica Neue"/>
                  </a:rPr>
                  <a:t>Tested Code</a:t>
                </a:r>
              </a:p>
            </p:txBody>
          </p:sp>
        </p:grpSp>
        <p:grpSp>
          <p:nvGrpSpPr>
            <p:cNvPr id="791" name="Shape 791"/>
            <p:cNvGrpSpPr/>
            <p:nvPr/>
          </p:nvGrpSpPr>
          <p:grpSpPr>
            <a:xfrm>
              <a:off x="68261" y="0"/>
              <a:ext cx="187324" cy="139700"/>
              <a:chOff x="0" y="0"/>
              <a:chExt cx="187324" cy="139700"/>
            </a:xfrm>
          </p:grpSpPr>
          <p:sp>
            <p:nvSpPr>
              <p:cNvPr id="792" name="Shape 792"/>
              <p:cNvSpPr/>
              <p:nvPr/>
            </p:nvSpPr>
            <p:spPr>
              <a:xfrm>
                <a:off x="0" y="0"/>
                <a:ext cx="187324" cy="139700"/>
              </a:xfrm>
              <a:custGeom>
                <a:avLst/>
                <a:gdLst/>
                <a:ahLst/>
                <a:cxnLst/>
                <a:rect l="0" t="0" r="0" b="0"/>
                <a:pathLst>
                  <a:path w="21600" h="21600" extrusionOk="0">
                    <a:moveTo>
                      <a:pt x="8472" y="0"/>
                    </a:moveTo>
                    <a:lnTo>
                      <a:pt x="12860" y="6079"/>
                    </a:lnTo>
                    <a:lnTo>
                      <a:pt x="11050" y="6797"/>
                    </a:lnTo>
                    <a:lnTo>
                      <a:pt x="16577" y="12006"/>
                    </a:lnTo>
                    <a:lnTo>
                      <a:pt x="14767" y="12877"/>
                    </a:lnTo>
                    <a:lnTo>
                      <a:pt x="21600" y="21600"/>
                    </a:lnTo>
                    <a:lnTo>
                      <a:pt x="10012" y="14914"/>
                    </a:lnTo>
                    <a:lnTo>
                      <a:pt x="12222" y="13986"/>
                    </a:lnTo>
                    <a:lnTo>
                      <a:pt x="5022" y="9705"/>
                    </a:lnTo>
                    <a:lnTo>
                      <a:pt x="7602" y="8382"/>
                    </a:lnTo>
                    <a:lnTo>
                      <a:pt x="0" y="3889"/>
                    </a:lnTo>
                    <a:close/>
                  </a:path>
                </a:pathLst>
              </a:custGeom>
              <a:solidFill>
                <a:srgbClr val="99CCFF"/>
              </a:solidFill>
              <a:ln w="9525" cap="flat" cmpd="sng">
                <a:solidFill>
                  <a:srgbClr val="006CD8"/>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793" name="Shape 793"/>
              <p:cNvSpPr/>
              <p:nvPr/>
            </p:nvSpPr>
            <p:spPr>
              <a:xfrm>
                <a:off x="34925" y="44450"/>
                <a:ext cx="127000" cy="52386"/>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2000" b="0" i="0" u="none" strike="noStrike" cap="none" baseline="0">
                    <a:solidFill>
                      <a:srgbClr val="000000"/>
                    </a:solidFill>
                    <a:latin typeface="Helvetica Neue"/>
                    <a:ea typeface="Helvetica Neue"/>
                    <a:cs typeface="Helvetica Neue"/>
                    <a:sym typeface="Helvetica Neue"/>
                  </a:rPr>
                  <a:t>Change</a:t>
                </a:r>
              </a:p>
            </p:txBody>
          </p:sp>
        </p:grpSp>
      </p:grpSp>
      <p:sp>
        <p:nvSpPr>
          <p:cNvPr id="794" name="Shape 794"/>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99"/>
        <p:cNvGrpSpPr/>
        <p:nvPr/>
      </p:nvGrpSpPr>
      <p:grpSpPr>
        <a:xfrm>
          <a:off x="0" y="0"/>
          <a:ext cx="0" cy="0"/>
          <a:chOff x="0" y="0"/>
          <a:chExt cx="0" cy="0"/>
        </a:xfrm>
      </p:grpSpPr>
      <p:sp>
        <p:nvSpPr>
          <p:cNvPr id="2" name="Title 1"/>
          <p:cNvSpPr>
            <a:spLocks noGrp="1"/>
          </p:cNvSpPr>
          <p:nvPr>
            <p:ph type="title"/>
          </p:nvPr>
        </p:nvSpPr>
        <p:spPr>
          <a:xfrm>
            <a:off x="590264" y="3225863"/>
            <a:ext cx="7942217" cy="2477514"/>
          </a:xfrm>
        </p:spPr>
        <p:txBody>
          <a:bodyPr/>
          <a:lstStyle/>
          <a:p>
            <a:pPr algn="l"/>
            <a:r>
              <a:rPr lang="en-US" sz="3200" b="1" dirty="0" smtClean="0">
                <a:solidFill>
                  <a:srgbClr val="000000"/>
                </a:solidFill>
                <a:latin typeface="Verdana"/>
                <a:ea typeface="Verdana"/>
                <a:cs typeface="Verdana"/>
                <a:sym typeface="Verdana"/>
              </a:rPr>
              <a:t>Sprint-6</a:t>
            </a:r>
            <a:r>
              <a:rPr lang="en-US" sz="3200" dirty="0" smtClean="0">
                <a:solidFill>
                  <a:srgbClr val="000000"/>
                </a:solidFill>
                <a:latin typeface="Verdana"/>
                <a:ea typeface="Verdana"/>
                <a:cs typeface="Verdana"/>
                <a:sym typeface="Verdana"/>
              </a:rPr>
              <a:t/>
            </a:r>
            <a:br>
              <a:rPr lang="en-US" sz="3200" dirty="0" smtClean="0">
                <a:solidFill>
                  <a:srgbClr val="000000"/>
                </a:solidFill>
                <a:latin typeface="Verdana"/>
                <a:ea typeface="Verdana"/>
                <a:cs typeface="Verdana"/>
                <a:sym typeface="Verdana"/>
              </a:rPr>
            </a:br>
            <a:r>
              <a:rPr lang="en-US" sz="3200" dirty="0">
                <a:solidFill>
                  <a:srgbClr val="000000"/>
                </a:solidFill>
                <a:latin typeface="Verdana"/>
                <a:ea typeface="Verdana"/>
                <a:cs typeface="Verdana"/>
                <a:sym typeface="Verdana"/>
              </a:rPr>
              <a:t/>
            </a:r>
            <a:br>
              <a:rPr lang="en-US" sz="3200" dirty="0">
                <a:solidFill>
                  <a:srgbClr val="000000"/>
                </a:solidFill>
                <a:latin typeface="Verdana"/>
                <a:ea typeface="Verdana"/>
                <a:cs typeface="Verdana"/>
                <a:sym typeface="Verdana"/>
              </a:rPr>
            </a:br>
            <a:r>
              <a:rPr lang="en-US" sz="3200" dirty="0" smtClean="0">
                <a:latin typeface="Verdana"/>
                <a:ea typeface="Verdana"/>
                <a:cs typeface="Verdana"/>
                <a:sym typeface="Verdana"/>
              </a:rPr>
              <a:t>- Daily Scrum (Stand Up Meeting)</a:t>
            </a:r>
            <a:endParaRPr lang="en-US" sz="3200" dirty="0"/>
          </a:p>
        </p:txBody>
      </p:sp>
      <p:pic>
        <p:nvPicPr>
          <p:cNvPr id="802" name="Shape 802"/>
          <p:cNvPicPr preferRelativeResize="0"/>
          <p:nvPr/>
        </p:nvPicPr>
        <p:blipFill rotWithShape="1">
          <a:blip r:embed="rId4">
            <a:alphaModFix/>
          </a:blip>
          <a:srcRect/>
          <a:stretch/>
        </p:blipFill>
        <p:spPr>
          <a:xfrm>
            <a:off x="5638800" y="990600"/>
            <a:ext cx="3200399" cy="212566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06"/>
        <p:cNvGrpSpPr/>
        <p:nvPr/>
      </p:nvGrpSpPr>
      <p:grpSpPr>
        <a:xfrm>
          <a:off x="0" y="0"/>
          <a:ext cx="0" cy="0"/>
          <a:chOff x="0" y="0"/>
          <a:chExt cx="0" cy="0"/>
        </a:xfrm>
      </p:grpSpPr>
      <p:sp>
        <p:nvSpPr>
          <p:cNvPr id="807" name="Shape 807"/>
          <p:cNvSpPr/>
          <p:nvPr/>
        </p:nvSpPr>
        <p:spPr>
          <a:xfrm>
            <a:off x="914400" y="1600200"/>
            <a:ext cx="6248399" cy="48894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692150" marR="0" lvl="0" indent="-692150" algn="l" rtl="0">
              <a:lnSpc>
                <a:spcPct val="90000"/>
              </a:lnSpc>
              <a:spcBef>
                <a:spcPts val="0"/>
              </a:spcBef>
              <a:spcAft>
                <a:spcPts val="0"/>
              </a:spcAft>
              <a:buClr>
                <a:srgbClr val="CC0000"/>
              </a:buClr>
              <a:buSzPct val="100000"/>
              <a:buFont typeface="Noto Symbol"/>
              <a:buChar char="●"/>
            </a:pPr>
            <a:endParaRPr lang="en-US" sz="2600" b="0" i="0" u="none" strike="noStrike" cap="none" baseline="0" dirty="0">
              <a:solidFill>
                <a:srgbClr val="000000"/>
              </a:solidFill>
              <a:latin typeface="Verdana"/>
              <a:ea typeface="Verdana"/>
              <a:cs typeface="Verdana"/>
              <a:sym typeface="Verdana"/>
            </a:endParaRPr>
          </a:p>
        </p:txBody>
      </p:sp>
      <p:sp>
        <p:nvSpPr>
          <p:cNvPr id="2" name="Content Placeholder 1"/>
          <p:cNvSpPr>
            <a:spLocks noGrp="1"/>
          </p:cNvSpPr>
          <p:nvPr>
            <p:ph sz="quarter" idx="10"/>
          </p:nvPr>
        </p:nvSpPr>
        <p:spPr/>
        <p:txBody>
          <a:bodyPr/>
          <a:lstStyle/>
          <a:p>
            <a:pPr marL="692150" lvl="0" indent="-692150">
              <a:lnSpc>
                <a:spcPct val="90000"/>
              </a:lnSpc>
              <a:buClr>
                <a:srgbClr val="CC0000"/>
              </a:buClr>
              <a:buSzPct val="100000"/>
              <a:buFont typeface="Noto Symbol"/>
              <a:buChar char="●"/>
            </a:pPr>
            <a:r>
              <a:rPr lang="en-US" sz="2600" dirty="0">
                <a:latin typeface="Verdana"/>
                <a:ea typeface="Verdana"/>
                <a:cs typeface="Verdana"/>
                <a:sym typeface="Verdana"/>
              </a:rPr>
              <a:t>Parameters</a:t>
            </a:r>
          </a:p>
          <a:p>
            <a:pPr marL="1373187" lvl="2" indent="-458787">
              <a:lnSpc>
                <a:spcPct val="90000"/>
              </a:lnSpc>
              <a:spcBef>
                <a:spcPts val="500"/>
              </a:spcBef>
              <a:buClr>
                <a:srgbClr val="CC0000"/>
              </a:buClr>
              <a:buSzPct val="100000"/>
              <a:buFont typeface="Noto Symbol"/>
              <a:buChar char="●"/>
            </a:pPr>
            <a:r>
              <a:rPr lang="en-US" sz="2100" dirty="0">
                <a:latin typeface="Verdana"/>
                <a:ea typeface="Verdana"/>
                <a:cs typeface="Verdana"/>
                <a:sym typeface="Verdana"/>
              </a:rPr>
              <a:t>Daily</a:t>
            </a:r>
          </a:p>
          <a:p>
            <a:pPr marL="1373187" lvl="2" indent="-458787">
              <a:lnSpc>
                <a:spcPct val="90000"/>
              </a:lnSpc>
              <a:spcBef>
                <a:spcPts val="500"/>
              </a:spcBef>
              <a:buClr>
                <a:srgbClr val="CC0000"/>
              </a:buClr>
              <a:buSzPct val="100000"/>
              <a:buFont typeface="Noto Symbol"/>
              <a:buChar char="●"/>
            </a:pPr>
            <a:r>
              <a:rPr lang="en-US" sz="2100" dirty="0">
                <a:latin typeface="Verdana"/>
                <a:ea typeface="Verdana"/>
                <a:cs typeface="Verdana"/>
                <a:sym typeface="Verdana"/>
              </a:rPr>
              <a:t>15-minutes</a:t>
            </a:r>
          </a:p>
          <a:p>
            <a:pPr marL="1373187" lvl="2" indent="-458787">
              <a:lnSpc>
                <a:spcPct val="90000"/>
              </a:lnSpc>
              <a:spcBef>
                <a:spcPts val="500"/>
              </a:spcBef>
              <a:buClr>
                <a:srgbClr val="CC0000"/>
              </a:buClr>
              <a:buSzPct val="100000"/>
              <a:buFont typeface="Noto Symbol"/>
              <a:buChar char="●"/>
            </a:pPr>
            <a:r>
              <a:rPr lang="en-US" sz="2100" dirty="0">
                <a:latin typeface="Verdana"/>
                <a:ea typeface="Verdana"/>
                <a:cs typeface="Verdana"/>
                <a:sym typeface="Verdana"/>
              </a:rPr>
              <a:t>Stand-up</a:t>
            </a:r>
          </a:p>
          <a:p>
            <a:pPr marL="1373187" lvl="2" indent="-458787">
              <a:lnSpc>
                <a:spcPct val="90000"/>
              </a:lnSpc>
              <a:spcBef>
                <a:spcPts val="500"/>
              </a:spcBef>
              <a:buClr>
                <a:srgbClr val="CC0000"/>
              </a:buClr>
              <a:buSzPct val="100000"/>
              <a:buFont typeface="Noto Symbol"/>
              <a:buChar char="●"/>
            </a:pPr>
            <a:r>
              <a:rPr lang="en-US" sz="2100" dirty="0">
                <a:latin typeface="Verdana"/>
                <a:ea typeface="Verdana"/>
                <a:cs typeface="Verdana"/>
                <a:sym typeface="Verdana"/>
              </a:rPr>
              <a:t>Not for problem solving</a:t>
            </a:r>
          </a:p>
          <a:p>
            <a:pPr marL="692150" lvl="0" indent="-692150">
              <a:lnSpc>
                <a:spcPct val="90000"/>
              </a:lnSpc>
              <a:spcBef>
                <a:spcPts val="600"/>
              </a:spcBef>
              <a:buClr>
                <a:srgbClr val="CC0000"/>
              </a:buClr>
              <a:buSzPct val="100000"/>
              <a:buFont typeface="Noto Symbol"/>
              <a:buChar char="●"/>
            </a:pPr>
            <a:r>
              <a:rPr lang="en-US" sz="2600" dirty="0">
                <a:latin typeface="Verdana"/>
                <a:ea typeface="Verdana"/>
                <a:cs typeface="Verdana"/>
                <a:sym typeface="Verdana"/>
              </a:rPr>
              <a:t>Three questions:</a:t>
            </a:r>
          </a:p>
          <a:p>
            <a:pPr marL="1373187" lvl="2" indent="-458787">
              <a:lnSpc>
                <a:spcPct val="90000"/>
              </a:lnSpc>
              <a:spcBef>
                <a:spcPts val="500"/>
              </a:spcBef>
              <a:buClr>
                <a:srgbClr val="CC0000"/>
              </a:buClr>
              <a:buSzPct val="100000"/>
              <a:buFont typeface="Verdana"/>
              <a:buAutoNum type="arabicPeriod"/>
            </a:pPr>
            <a:r>
              <a:rPr lang="en-US" sz="2100" dirty="0">
                <a:latin typeface="Verdana"/>
                <a:ea typeface="Verdana"/>
                <a:cs typeface="Verdana"/>
                <a:sym typeface="Verdana"/>
              </a:rPr>
              <a:t>What did you do yesterday</a:t>
            </a:r>
          </a:p>
          <a:p>
            <a:pPr marL="1373187" lvl="2" indent="-458787">
              <a:lnSpc>
                <a:spcPct val="90000"/>
              </a:lnSpc>
              <a:spcBef>
                <a:spcPts val="500"/>
              </a:spcBef>
              <a:buClr>
                <a:srgbClr val="CC0000"/>
              </a:buClr>
              <a:buSzPct val="100000"/>
              <a:buFont typeface="Verdana"/>
              <a:buAutoNum type="arabicPeriod"/>
            </a:pPr>
            <a:r>
              <a:rPr lang="en-US" sz="2100" dirty="0">
                <a:latin typeface="Verdana"/>
                <a:ea typeface="Verdana"/>
                <a:cs typeface="Verdana"/>
                <a:sym typeface="Verdana"/>
              </a:rPr>
              <a:t>What will you do today?</a:t>
            </a:r>
          </a:p>
          <a:p>
            <a:pPr marL="1373187" lvl="2" indent="-458787">
              <a:lnSpc>
                <a:spcPct val="90000"/>
              </a:lnSpc>
              <a:spcBef>
                <a:spcPts val="500"/>
              </a:spcBef>
              <a:buClr>
                <a:srgbClr val="CC0000"/>
              </a:buClr>
              <a:buSzPct val="100000"/>
              <a:buFont typeface="Verdana"/>
              <a:buChar char="•"/>
            </a:pPr>
            <a:r>
              <a:rPr lang="en-US" sz="2100" dirty="0">
                <a:latin typeface="Verdana"/>
                <a:ea typeface="Verdana"/>
                <a:cs typeface="Verdana"/>
                <a:sym typeface="Verdana"/>
              </a:rPr>
              <a:t>What obstacles are in your way?</a:t>
            </a:r>
          </a:p>
          <a:p>
            <a:pPr marL="692150" lvl="0" indent="-692150">
              <a:lnSpc>
                <a:spcPct val="90000"/>
              </a:lnSpc>
              <a:spcBef>
                <a:spcPts val="600"/>
              </a:spcBef>
              <a:buClr>
                <a:srgbClr val="CC0000"/>
              </a:buClr>
              <a:buSzPct val="100000"/>
              <a:buFont typeface="Noto Symbol"/>
              <a:buChar char="●"/>
            </a:pPr>
            <a:r>
              <a:rPr lang="en-US" sz="2600" dirty="0" smtClean="0">
                <a:latin typeface="Verdana"/>
                <a:ea typeface="Verdana"/>
                <a:cs typeface="Verdana"/>
                <a:sym typeface="Verdana"/>
              </a:rPr>
              <a:t>Management People are </a:t>
            </a:r>
            <a:r>
              <a:rPr lang="en-US" sz="2600" dirty="0">
                <a:latin typeface="Verdana"/>
                <a:ea typeface="Verdana"/>
                <a:cs typeface="Verdana"/>
                <a:sym typeface="Verdana"/>
              </a:rPr>
              <a:t>invited</a:t>
            </a:r>
          </a:p>
          <a:p>
            <a:pPr marL="1373187" lvl="2" indent="-458787">
              <a:lnSpc>
                <a:spcPct val="90000"/>
              </a:lnSpc>
              <a:spcBef>
                <a:spcPts val="500"/>
              </a:spcBef>
              <a:buClr>
                <a:srgbClr val="CC0000"/>
              </a:buClr>
              <a:buSzPct val="100000"/>
              <a:buFont typeface="Noto Symbol"/>
              <a:buChar char="•"/>
            </a:pPr>
            <a:r>
              <a:rPr lang="en-US" sz="2100" dirty="0">
                <a:latin typeface="Verdana"/>
                <a:ea typeface="Verdana"/>
                <a:cs typeface="Verdana"/>
                <a:sym typeface="Verdana"/>
              </a:rPr>
              <a:t>Help avoid other unnecessary meetings</a:t>
            </a:r>
          </a:p>
          <a:p>
            <a:pPr marL="692150" lvl="0" indent="-692150">
              <a:lnSpc>
                <a:spcPct val="90000"/>
              </a:lnSpc>
              <a:spcBef>
                <a:spcPts val="600"/>
              </a:spcBef>
              <a:buClr>
                <a:srgbClr val="CC0000"/>
              </a:buClr>
              <a:buSzPct val="100000"/>
              <a:buFont typeface="Noto Symbol"/>
              <a:buChar char="●"/>
            </a:pPr>
            <a:r>
              <a:rPr lang="en-US" sz="2600" dirty="0" smtClean="0">
                <a:latin typeface="Verdana"/>
                <a:ea typeface="Verdana"/>
                <a:cs typeface="Verdana"/>
                <a:sym typeface="Verdana"/>
              </a:rPr>
              <a:t>Only Scrum Team can talk. No interrogation!</a:t>
            </a:r>
            <a:endParaRPr lang="en-US" sz="2600" dirty="0">
              <a:latin typeface="Verdana"/>
              <a:ea typeface="Verdana"/>
              <a:cs typeface="Verdana"/>
              <a:sym typeface="Verdana"/>
            </a:endParaRPr>
          </a:p>
          <a:p>
            <a:endParaRPr lang="en-US" dirty="0"/>
          </a:p>
        </p:txBody>
      </p:sp>
      <p:sp>
        <p:nvSpPr>
          <p:cNvPr id="808" name="Shape 808"/>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800" b="1" i="0" u="none" strike="noStrike" cap="none" baseline="0">
                <a:solidFill>
                  <a:srgbClr val="000000"/>
                </a:solidFill>
                <a:latin typeface="Verdana"/>
                <a:ea typeface="Verdana"/>
                <a:cs typeface="Verdana"/>
                <a:sym typeface="Verdana"/>
              </a:rPr>
              <a:t>Daily Scrum meetings</a:t>
            </a:r>
          </a:p>
        </p:txBody>
      </p:sp>
      <p:sp>
        <p:nvSpPr>
          <p:cNvPr id="810" name="Shape 810"/>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15"/>
        <p:cNvGrpSpPr/>
        <p:nvPr/>
      </p:nvGrpSpPr>
      <p:grpSpPr>
        <a:xfrm>
          <a:off x="0" y="0"/>
          <a:ext cx="0" cy="0"/>
          <a:chOff x="0" y="0"/>
          <a:chExt cx="0" cy="0"/>
        </a:xfrm>
      </p:grpSpPr>
      <p:sp>
        <p:nvSpPr>
          <p:cNvPr id="817" name="Shape 817"/>
          <p:cNvSpPr txBox="1">
            <a:spLocks noGrp="1"/>
          </p:cNvSpPr>
          <p:nvPr>
            <p:ph sz="quarter" idx="10"/>
          </p:nvPr>
        </p:nvSpPr>
        <p:spPr>
          <a:prstGeom prst="rect">
            <a:avLst/>
          </a:prstGeom>
          <a:noFill/>
          <a:ln>
            <a:noFill/>
          </a:ln>
        </p:spPr>
        <p:txBody>
          <a:bodyPr lIns="50800" tIns="50800" rIns="50800" bIns="50800" anchor="t" anchorCtr="0">
            <a:noAutofit/>
          </a:bodyPr>
          <a:lstStyle/>
          <a:p>
            <a:pPr>
              <a:buClr>
                <a:srgbClr val="CC0000"/>
              </a:buClr>
              <a:buSzPct val="100000"/>
            </a:pPr>
            <a:r>
              <a:rPr lang="en-US" sz="3000" b="0" i="0" u="none" strike="noStrike" cap="none" baseline="0" dirty="0">
                <a:solidFill>
                  <a:srgbClr val="000000"/>
                </a:solidFill>
                <a:latin typeface="Verdana"/>
                <a:ea typeface="Verdana"/>
                <a:cs typeface="Verdana"/>
                <a:sym typeface="Verdana"/>
              </a:rPr>
              <a:t>If required the teams can revise their estimates </a:t>
            </a:r>
          </a:p>
          <a:p>
            <a:pPr>
              <a:spcBef>
                <a:spcPts val="700"/>
              </a:spcBef>
              <a:buClr>
                <a:srgbClr val="CC0000"/>
              </a:buClr>
              <a:buSzPct val="100000"/>
            </a:pPr>
            <a:r>
              <a:rPr lang="en-US" sz="3000" b="0" i="0" u="none" strike="noStrike" cap="none" baseline="0" dirty="0" smtClean="0">
                <a:solidFill>
                  <a:srgbClr val="000000"/>
                </a:solidFill>
                <a:latin typeface="Verdana"/>
                <a:ea typeface="Verdana"/>
                <a:cs typeface="Verdana"/>
                <a:sym typeface="Verdana"/>
              </a:rPr>
              <a:t>No explanation (Just information Sharing)</a:t>
            </a:r>
          </a:p>
          <a:p>
            <a:pPr>
              <a:spcBef>
                <a:spcPts val="700"/>
              </a:spcBef>
              <a:buClr>
                <a:srgbClr val="CC0000"/>
              </a:buClr>
              <a:buSzPct val="100000"/>
            </a:pPr>
            <a:r>
              <a:rPr lang="en-US" sz="3000" dirty="0" smtClean="0">
                <a:latin typeface="Verdana"/>
                <a:ea typeface="Verdana"/>
                <a:cs typeface="Verdana"/>
                <a:sym typeface="Verdana"/>
              </a:rPr>
              <a:t>Update </a:t>
            </a:r>
            <a:r>
              <a:rPr lang="en-US" sz="3000" b="0" i="0" u="none" strike="noStrike" cap="none" baseline="0" dirty="0" smtClean="0">
                <a:solidFill>
                  <a:srgbClr val="000000"/>
                </a:solidFill>
                <a:latin typeface="Verdana"/>
                <a:ea typeface="Verdana"/>
                <a:cs typeface="Verdana"/>
                <a:sym typeface="Verdana"/>
              </a:rPr>
              <a:t>your </a:t>
            </a:r>
            <a:r>
              <a:rPr lang="en-US" sz="3000" b="0" i="0" u="none" strike="noStrike" cap="none" baseline="0" dirty="0">
                <a:solidFill>
                  <a:srgbClr val="000000"/>
                </a:solidFill>
                <a:latin typeface="Verdana"/>
                <a:ea typeface="Verdana"/>
                <a:cs typeface="Verdana"/>
                <a:sym typeface="Verdana"/>
              </a:rPr>
              <a:t>burn down chart </a:t>
            </a:r>
            <a:r>
              <a:rPr lang="en-US" sz="3000" b="0" i="0" u="none" strike="noStrike" cap="none" baseline="0" dirty="0" smtClean="0">
                <a:solidFill>
                  <a:srgbClr val="000000"/>
                </a:solidFill>
                <a:latin typeface="Verdana"/>
                <a:ea typeface="Verdana"/>
                <a:cs typeface="Verdana"/>
                <a:sym typeface="Verdana"/>
              </a:rPr>
              <a:t>before </a:t>
            </a:r>
            <a:r>
              <a:rPr lang="en-US" sz="3000" dirty="0" smtClean="0">
                <a:latin typeface="Verdana"/>
                <a:ea typeface="Verdana"/>
                <a:cs typeface="Verdana"/>
                <a:sym typeface="Verdana"/>
              </a:rPr>
              <a:t>scrum meeting start</a:t>
            </a:r>
            <a:r>
              <a:rPr lang="en-US" sz="3000" b="0" i="0" u="none" strike="noStrike" cap="none" baseline="0" dirty="0" smtClean="0">
                <a:solidFill>
                  <a:srgbClr val="000000"/>
                </a:solidFill>
                <a:latin typeface="Verdana"/>
                <a:ea typeface="Verdana"/>
                <a:cs typeface="Verdana"/>
                <a:sym typeface="Verdana"/>
              </a:rPr>
              <a:t> </a:t>
            </a:r>
          </a:p>
          <a:p>
            <a:pPr>
              <a:spcBef>
                <a:spcPts val="700"/>
              </a:spcBef>
              <a:buClr>
                <a:srgbClr val="CC0000"/>
              </a:buClr>
              <a:buSzPct val="100000"/>
            </a:pPr>
            <a:r>
              <a:rPr lang="en-US" sz="3000" dirty="0" smtClean="0">
                <a:latin typeface="Verdana"/>
                <a:ea typeface="Verdana"/>
                <a:cs typeface="Verdana"/>
                <a:sym typeface="Verdana"/>
              </a:rPr>
              <a:t>Must discipline yourself to finish the update in structured way in 2 </a:t>
            </a:r>
            <a:r>
              <a:rPr lang="en-US" sz="3000" dirty="0" err="1" smtClean="0">
                <a:latin typeface="Verdana"/>
                <a:ea typeface="Verdana"/>
                <a:cs typeface="Verdana"/>
                <a:sym typeface="Verdana"/>
              </a:rPr>
              <a:t>mins</a:t>
            </a:r>
            <a:r>
              <a:rPr lang="en-US" sz="3000" dirty="0" smtClean="0">
                <a:latin typeface="Verdana"/>
                <a:ea typeface="Verdana"/>
                <a:cs typeface="Verdana"/>
                <a:sym typeface="Verdana"/>
              </a:rPr>
              <a:t>.</a:t>
            </a:r>
            <a:endParaRPr lang="en-US" sz="3000" b="0" i="0" u="none" strike="noStrike" cap="none" baseline="0" dirty="0">
              <a:solidFill>
                <a:srgbClr val="000000"/>
              </a:solidFill>
              <a:latin typeface="Verdana"/>
              <a:ea typeface="Verdana"/>
              <a:cs typeface="Verdana"/>
              <a:sym typeface="Verdana"/>
            </a:endParaRPr>
          </a:p>
        </p:txBody>
      </p:sp>
      <p:sp>
        <p:nvSpPr>
          <p:cNvPr id="816" name="Shape 816"/>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400" b="1" i="0" u="none" strike="noStrike" cap="none" baseline="0">
                <a:solidFill>
                  <a:srgbClr val="000000"/>
                </a:solidFill>
                <a:latin typeface="Verdana"/>
                <a:ea typeface="Verdana"/>
                <a:cs typeface="Verdana"/>
                <a:sym typeface="Verdana"/>
              </a:rPr>
              <a:t>During the scrum meeting</a:t>
            </a:r>
            <a:r>
              <a:rPr lang="en-US" sz="3400" b="0" i="0" u="none" strike="noStrike" cap="none" baseline="0">
                <a:solidFill>
                  <a:srgbClr val="000000"/>
                </a:solidFill>
                <a:latin typeface="Verdana"/>
                <a:ea typeface="Verdana"/>
                <a:cs typeface="Verdana"/>
                <a:sym typeface="Verdana"/>
              </a:rPr>
              <a:t> ….</a:t>
            </a:r>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21"/>
        <p:cNvGrpSpPr/>
        <p:nvPr/>
      </p:nvGrpSpPr>
      <p:grpSpPr>
        <a:xfrm>
          <a:off x="0" y="0"/>
          <a:ext cx="0" cy="0"/>
          <a:chOff x="0" y="0"/>
          <a:chExt cx="0" cy="0"/>
        </a:xfrm>
      </p:grpSpPr>
      <p:sp>
        <p:nvSpPr>
          <p:cNvPr id="823" name="Shape 823"/>
          <p:cNvSpPr txBox="1">
            <a:spLocks noGrp="1"/>
          </p:cNvSpPr>
          <p:nvPr>
            <p:ph sz="quarter" idx="10"/>
          </p:nvPr>
        </p:nvSpPr>
        <p:spPr>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2800" b="0" i="0" u="none" strike="noStrike" cap="none" baseline="0" dirty="0">
                <a:solidFill>
                  <a:srgbClr val="000000"/>
                </a:solidFill>
                <a:latin typeface="Verdana"/>
                <a:ea typeface="Verdana"/>
                <a:cs typeface="Verdana"/>
                <a:sym typeface="Verdana"/>
              </a:rPr>
              <a:t>Why daily?</a:t>
            </a:r>
          </a:p>
          <a:p>
            <a:pPr marL="0" indent="0">
              <a:spcBef>
                <a:spcPts val="500"/>
              </a:spcBef>
              <a:buClr>
                <a:srgbClr val="CC0000"/>
              </a:buClr>
              <a:buSzPct val="100000"/>
              <a:buNone/>
            </a:pPr>
            <a:r>
              <a:rPr lang="en-US" sz="2100" b="0" i="0" u="none" strike="noStrike" cap="none" baseline="0" dirty="0">
                <a:solidFill>
                  <a:srgbClr val="000000"/>
                </a:solidFill>
                <a:latin typeface="Verdana"/>
                <a:ea typeface="Verdana"/>
                <a:cs typeface="Verdana"/>
                <a:sym typeface="Verdana"/>
              </a:rPr>
              <a:t>“How does a project get to be a year late?”</a:t>
            </a:r>
          </a:p>
          <a:p>
            <a:pPr marL="0" indent="0">
              <a:spcBef>
                <a:spcPts val="500"/>
              </a:spcBef>
              <a:buClr>
                <a:srgbClr val="CC0000"/>
              </a:buClr>
              <a:buSzPct val="100000"/>
              <a:buNone/>
            </a:pPr>
            <a:endParaRPr lang="en-US" sz="2100" b="0" i="0" u="none" strike="noStrike" cap="none" baseline="0" dirty="0" smtClean="0">
              <a:solidFill>
                <a:srgbClr val="000000"/>
              </a:solidFill>
              <a:latin typeface="Verdana"/>
              <a:ea typeface="Verdana"/>
              <a:cs typeface="Verdana"/>
              <a:sym typeface="Verdana"/>
            </a:endParaRPr>
          </a:p>
          <a:p>
            <a:pPr marL="0" indent="0">
              <a:spcBef>
                <a:spcPts val="500"/>
              </a:spcBef>
              <a:buClr>
                <a:srgbClr val="CC0000"/>
              </a:buClr>
              <a:buSzPct val="100000"/>
              <a:buNone/>
            </a:pPr>
            <a:r>
              <a:rPr lang="en-US" sz="2100" b="0" i="0" u="none" strike="noStrike" cap="none" baseline="0" dirty="0" smtClean="0">
                <a:solidFill>
                  <a:srgbClr val="000000"/>
                </a:solidFill>
                <a:latin typeface="Verdana"/>
                <a:ea typeface="Verdana"/>
                <a:cs typeface="Verdana"/>
                <a:sym typeface="Verdana"/>
              </a:rPr>
              <a:t>“</a:t>
            </a:r>
            <a:r>
              <a:rPr lang="en-US" sz="2100" b="0" i="0" u="none" strike="noStrike" cap="none" baseline="0" dirty="0">
                <a:solidFill>
                  <a:srgbClr val="000000"/>
                </a:solidFill>
                <a:latin typeface="Verdana"/>
                <a:ea typeface="Verdana"/>
                <a:cs typeface="Verdana"/>
                <a:sym typeface="Verdana"/>
              </a:rPr>
              <a:t>One day at a time.” </a:t>
            </a:r>
            <a:endParaRPr lang="en-US" sz="2100" b="0" i="0" u="none" strike="noStrike" cap="none" baseline="0" dirty="0" smtClean="0">
              <a:solidFill>
                <a:srgbClr val="000000"/>
              </a:solidFill>
              <a:latin typeface="Verdana"/>
              <a:ea typeface="Verdana"/>
              <a:cs typeface="Verdana"/>
              <a:sym typeface="Verdana"/>
            </a:endParaRPr>
          </a:p>
          <a:p>
            <a:pPr marL="0" indent="0">
              <a:spcBef>
                <a:spcPts val="500"/>
              </a:spcBef>
              <a:buClr>
                <a:srgbClr val="CC0000"/>
              </a:buClr>
              <a:buSzPct val="100000"/>
              <a:buNone/>
            </a:pPr>
            <a:r>
              <a:rPr lang="en-US" sz="1200" b="0" i="0" u="none" strike="noStrike" cap="none" baseline="0" dirty="0" smtClean="0">
                <a:solidFill>
                  <a:srgbClr val="000000"/>
                </a:solidFill>
                <a:latin typeface="Verdana"/>
                <a:ea typeface="Verdana"/>
                <a:cs typeface="Verdana"/>
                <a:sym typeface="Verdana"/>
              </a:rPr>
              <a:t>Fred Brooks, </a:t>
            </a:r>
            <a:r>
              <a:rPr lang="en-US" sz="1200" b="0" i="1" u="none" strike="noStrike" cap="none" baseline="0" dirty="0" smtClean="0">
                <a:solidFill>
                  <a:srgbClr val="000000"/>
                </a:solidFill>
                <a:latin typeface="Verdana"/>
                <a:ea typeface="Verdana"/>
                <a:cs typeface="Verdana"/>
                <a:sym typeface="Verdana"/>
              </a:rPr>
              <a:t>The Mythical Man-Month.</a:t>
            </a:r>
          </a:p>
          <a:p>
            <a:pPr marL="0" indent="0">
              <a:spcBef>
                <a:spcPts val="500"/>
              </a:spcBef>
              <a:buClr>
                <a:srgbClr val="CC0000"/>
              </a:buClr>
              <a:buSzPct val="100000"/>
              <a:buNone/>
            </a:pPr>
            <a:endParaRPr lang="en-US" sz="1900" b="0" i="1" u="none" strike="noStrike" cap="none" baseline="0" dirty="0">
              <a:solidFill>
                <a:srgbClr val="000000"/>
              </a:solidFill>
              <a:latin typeface="Verdana"/>
              <a:ea typeface="Verdana"/>
              <a:cs typeface="Verdana"/>
              <a:sym typeface="Verdana"/>
            </a:endParaRPr>
          </a:p>
          <a:p>
            <a:pPr marL="0" marR="0" lvl="0" indent="0" algn="l" rtl="0">
              <a:lnSpc>
                <a:spcPct val="100000"/>
              </a:lnSpc>
              <a:spcBef>
                <a:spcPts val="700"/>
              </a:spcBef>
              <a:spcAft>
                <a:spcPts val="0"/>
              </a:spcAft>
              <a:buClr>
                <a:srgbClr val="000000"/>
              </a:buClr>
              <a:buSzPct val="25000"/>
              <a:buFont typeface="Verdana"/>
              <a:buNone/>
            </a:pPr>
            <a:r>
              <a:rPr lang="en-US" sz="2800" b="0" i="0" u="none" strike="noStrike" cap="none" baseline="0" dirty="0">
                <a:solidFill>
                  <a:srgbClr val="000000"/>
                </a:solidFill>
                <a:latin typeface="Verdana"/>
                <a:ea typeface="Verdana"/>
                <a:cs typeface="Verdana"/>
                <a:sym typeface="Verdana"/>
              </a:rPr>
              <a:t>Can Scrum meetings be replaced by emailed status reports</a:t>
            </a:r>
            <a:r>
              <a:rPr lang="en-US" sz="2800" b="0" i="0" u="none" strike="noStrike" cap="none" baseline="0" dirty="0" smtClean="0">
                <a:solidFill>
                  <a:srgbClr val="000000"/>
                </a:solidFill>
                <a:latin typeface="Verdana"/>
                <a:ea typeface="Verdana"/>
                <a:cs typeface="Verdana"/>
                <a:sym typeface="Verdana"/>
              </a:rPr>
              <a:t>?</a:t>
            </a:r>
          </a:p>
          <a:p>
            <a:pPr marL="0" marR="0" lvl="0" indent="0" algn="l" rtl="0">
              <a:lnSpc>
                <a:spcPct val="100000"/>
              </a:lnSpc>
              <a:spcBef>
                <a:spcPts val="700"/>
              </a:spcBef>
              <a:spcAft>
                <a:spcPts val="0"/>
              </a:spcAft>
              <a:buClr>
                <a:srgbClr val="000000"/>
              </a:buClr>
              <a:buSzPct val="25000"/>
              <a:buFont typeface="Verdana"/>
              <a:buNone/>
            </a:pPr>
            <a:endParaRPr lang="en-US" sz="2800" b="0" i="0" u="none" strike="noStrike" cap="none" baseline="0" dirty="0">
              <a:solidFill>
                <a:srgbClr val="000000"/>
              </a:solidFill>
              <a:latin typeface="Verdana"/>
              <a:ea typeface="Verdana"/>
              <a:cs typeface="Verdana"/>
              <a:sym typeface="Verdana"/>
            </a:endParaRPr>
          </a:p>
          <a:p>
            <a:pPr marL="0" indent="0">
              <a:spcBef>
                <a:spcPts val="500"/>
              </a:spcBef>
              <a:buClr>
                <a:srgbClr val="CC0000"/>
              </a:buClr>
              <a:buSzPct val="100000"/>
              <a:buFont typeface="Noto Symbol"/>
              <a:buChar char="●"/>
            </a:pPr>
            <a:r>
              <a:rPr lang="en-US" sz="2100" b="0" i="0" u="none" strike="noStrike" cap="none" baseline="0" dirty="0">
                <a:solidFill>
                  <a:srgbClr val="000000"/>
                </a:solidFill>
                <a:latin typeface="Verdana"/>
                <a:ea typeface="Verdana"/>
                <a:cs typeface="Verdana"/>
                <a:sym typeface="Verdana"/>
              </a:rPr>
              <a:t>No</a:t>
            </a:r>
          </a:p>
          <a:p>
            <a:pPr marL="0" indent="0">
              <a:spcBef>
                <a:spcPts val="500"/>
              </a:spcBef>
              <a:buClr>
                <a:srgbClr val="CC0000"/>
              </a:buClr>
              <a:buSzPct val="100000"/>
              <a:buFont typeface="Noto Symbol"/>
              <a:buChar char="●"/>
            </a:pPr>
            <a:r>
              <a:rPr lang="en-US" sz="2100" b="0" i="0" u="none" strike="noStrike" cap="none" baseline="0" dirty="0">
                <a:solidFill>
                  <a:srgbClr val="000000"/>
                </a:solidFill>
                <a:latin typeface="Verdana"/>
                <a:ea typeface="Verdana"/>
                <a:cs typeface="Verdana"/>
                <a:sym typeface="Verdana"/>
              </a:rPr>
              <a:t>Entire team sees the whole picture every day</a:t>
            </a:r>
          </a:p>
          <a:p>
            <a:pPr marL="0" indent="0">
              <a:spcBef>
                <a:spcPts val="500"/>
              </a:spcBef>
              <a:buClr>
                <a:srgbClr val="CC0000"/>
              </a:buClr>
              <a:buSzPct val="100000"/>
              <a:buFont typeface="Noto Symbol"/>
              <a:buChar char="●"/>
            </a:pPr>
            <a:r>
              <a:rPr lang="en-US" sz="2100" b="0" i="0" u="none" strike="noStrike" cap="none" baseline="0" dirty="0">
                <a:solidFill>
                  <a:srgbClr val="000000"/>
                </a:solidFill>
                <a:latin typeface="Verdana"/>
                <a:ea typeface="Verdana"/>
                <a:cs typeface="Verdana"/>
                <a:sym typeface="Verdana"/>
              </a:rPr>
              <a:t>Create peer pressure to do what you say you’ll do</a:t>
            </a:r>
          </a:p>
        </p:txBody>
      </p:sp>
      <p:sp>
        <p:nvSpPr>
          <p:cNvPr id="822" name="Shape 822"/>
          <p:cNvSpPr txBox="1">
            <a:spLocks noGrp="1"/>
          </p:cNvSpPr>
          <p:nvPr>
            <p:ph type="title"/>
          </p:nvPr>
        </p:nvSpPr>
        <p:spPr>
          <a:prstGeom prst="rect">
            <a:avLst/>
          </a:prstGeom>
          <a:noFill/>
          <a:ln>
            <a:noFill/>
          </a:ln>
        </p:spPr>
        <p:txBody>
          <a:bodyPr lIns="50800" tIns="50800" rIns="50800" bIns="50800" anchor="b" anchorCtr="0">
            <a:noAutofit/>
          </a:bodyPr>
          <a:lstStyle/>
          <a:p>
            <a:pPr marL="0" marR="0" lvl="0" indent="0" algn="l" rtl="0">
              <a:lnSpc>
                <a:spcPct val="100000"/>
              </a:lnSpc>
              <a:spcBef>
                <a:spcPts val="0"/>
              </a:spcBef>
              <a:spcAft>
                <a:spcPts val="0"/>
              </a:spcAft>
              <a:buClr>
                <a:srgbClr val="000000"/>
              </a:buClr>
              <a:buSzPct val="25000"/>
              <a:buFont typeface="Verdana"/>
              <a:buNone/>
            </a:pPr>
            <a:r>
              <a:rPr lang="en-US" sz="3600" b="1" i="0" u="none" strike="noStrike" cap="none" baseline="0">
                <a:solidFill>
                  <a:srgbClr val="000000"/>
                </a:solidFill>
                <a:latin typeface="Verdana"/>
                <a:ea typeface="Verdana"/>
                <a:cs typeface="Verdana"/>
                <a:sym typeface="Verdana"/>
              </a:rPr>
              <a:t>Questions about Scrum meetings?</a:t>
            </a:r>
          </a:p>
        </p:txBody>
      </p:sp>
      <p:sp>
        <p:nvSpPr>
          <p:cNvPr id="824" name="Shape 824"/>
          <p:cNvSpPr/>
          <p:nvPr/>
        </p:nvSpPr>
        <p:spPr>
          <a:xfrm rot="-5400000">
            <a:off x="-2133600" y="2133599"/>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Pr>
              <a:t>Scrum</a:t>
            </a: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28"/>
        <p:cNvGrpSpPr/>
        <p:nvPr/>
      </p:nvGrpSpPr>
      <p:grpSpPr>
        <a:xfrm>
          <a:off x="0" y="0"/>
          <a:ext cx="0" cy="0"/>
          <a:chOff x="0" y="0"/>
          <a:chExt cx="0" cy="0"/>
        </a:xfrm>
      </p:grpSpPr>
      <p:sp>
        <p:nvSpPr>
          <p:cNvPr id="829" name="Shape 829"/>
          <p:cNvSpPr/>
          <p:nvPr/>
        </p:nvSpPr>
        <p:spPr>
          <a:xfrm>
            <a:off x="0" y="0"/>
            <a:ext cx="9143999" cy="2017711"/>
          </a:xfrm>
          <a:custGeom>
            <a:avLst/>
            <a:gdLst/>
            <a:ahLst/>
            <a:cxnLst/>
            <a:rect l="0" t="0" r="0" b="0"/>
            <a:pathLst>
              <a:path w="21600" h="21600" extrusionOk="0">
                <a:moveTo>
                  <a:pt x="0" y="0"/>
                </a:moveTo>
                <a:lnTo>
                  <a:pt x="21600" y="0"/>
                </a:lnTo>
                <a:lnTo>
                  <a:pt x="21600" y="21600"/>
                </a:lnTo>
                <a:lnTo>
                  <a:pt x="0" y="21600"/>
                </a:lnTo>
                <a:close/>
              </a:path>
            </a:pathLst>
          </a:custGeom>
          <a:solidFill>
            <a:srgbClr val="000000"/>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830" name="Shape 830"/>
          <p:cNvSpPr/>
          <p:nvPr/>
        </p:nvSpPr>
        <p:spPr>
          <a:xfrm>
            <a:off x="0" y="2322511"/>
            <a:ext cx="9143999" cy="4535486"/>
          </a:xfrm>
          <a:custGeom>
            <a:avLst/>
            <a:gdLst/>
            <a:ahLst/>
            <a:cxnLst/>
            <a:rect l="0" t="0" r="0" b="0"/>
            <a:pathLst>
              <a:path w="21600" h="21600" extrusionOk="0">
                <a:moveTo>
                  <a:pt x="0" y="0"/>
                </a:moveTo>
                <a:lnTo>
                  <a:pt x="21600" y="0"/>
                </a:lnTo>
                <a:lnTo>
                  <a:pt x="21600" y="21600"/>
                </a:lnTo>
                <a:lnTo>
                  <a:pt x="0" y="21600"/>
                </a:lnTo>
                <a:close/>
              </a:path>
            </a:pathLst>
          </a:custGeom>
          <a:solidFill>
            <a:srgbClr val="FF981B"/>
          </a:solidFill>
          <a:ln>
            <a:noFill/>
          </a:ln>
        </p:spPr>
        <p:txBody>
          <a:bodyPr lIns="0" tIns="0" rIns="0" bIns="0" anchor="ctr" anchorCtr="0">
            <a:noAutofit/>
          </a:bodyPr>
          <a:lstStyle/>
          <a:p>
            <a:pPr marL="0" marR="0" lvl="0" indent="0" algn="l" rtl="0">
              <a:lnSpc>
                <a:spcPct val="100000"/>
              </a:lnSpc>
              <a:spcBef>
                <a:spcPts val="0"/>
              </a:spcBef>
              <a:spcAft>
                <a:spcPts val="0"/>
              </a:spcAft>
              <a:buNone/>
            </a:pPr>
            <a:endParaRPr sz="1200" b="0" i="0" u="none" strike="noStrike" cap="none" baseline="0">
              <a:solidFill>
                <a:srgbClr val="000000"/>
              </a:solidFill>
              <a:latin typeface="Helvetica Neue"/>
              <a:ea typeface="Helvetica Neue"/>
              <a:cs typeface="Helvetica Neue"/>
              <a:sym typeface="Helvetica Neue"/>
            </a:endParaRPr>
          </a:p>
        </p:txBody>
      </p:sp>
      <p:sp>
        <p:nvSpPr>
          <p:cNvPr id="831" name="Shape 831"/>
          <p:cNvSpPr/>
          <p:nvPr/>
        </p:nvSpPr>
        <p:spPr>
          <a:xfrm>
            <a:off x="762000" y="-66675"/>
            <a:ext cx="8094662" cy="2413000"/>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9900"/>
              </a:buClr>
              <a:buSzPct val="25000"/>
              <a:buFont typeface="Arial"/>
              <a:buNone/>
            </a:pPr>
            <a:r>
              <a:rPr lang="en-US" sz="8000" b="1" i="0" u="none" strike="noStrike" cap="none" baseline="0">
                <a:solidFill>
                  <a:srgbClr val="FF9900"/>
                </a:solidFill>
                <a:latin typeface="Arial"/>
                <a:ea typeface="Arial"/>
                <a:cs typeface="Arial"/>
                <a:sym typeface="Arial"/>
              </a:rPr>
              <a:t>       </a:t>
            </a:r>
            <a:r>
              <a:rPr lang="en-US" sz="3600" b="0" i="0" u="none" strike="noStrike" cap="none" baseline="0">
                <a:solidFill>
                  <a:srgbClr val="FFFFFF"/>
                </a:solidFill>
                <a:latin typeface="Arial"/>
                <a:ea typeface="Arial"/>
                <a:cs typeface="Arial"/>
                <a:sym typeface="Arial"/>
              </a:rPr>
              <a:t>implementing</a:t>
            </a:r>
            <a:r>
              <a:rPr lang="en-US" sz="8000" b="1" i="0" u="none" strike="noStrike" cap="none" baseline="0">
                <a:solidFill>
                  <a:srgbClr val="FF9900"/>
                </a:solidFill>
                <a:latin typeface="Arial"/>
                <a:ea typeface="Arial"/>
                <a:cs typeface="Arial"/>
                <a:sym typeface="Arial"/>
              </a:rPr>
              <a:t> </a:t>
            </a:r>
          </a:p>
          <a:p>
            <a:pPr marL="0" marR="0" lvl="0" indent="0" algn="ctr" rtl="0">
              <a:lnSpc>
                <a:spcPct val="100000"/>
              </a:lnSpc>
              <a:spcBef>
                <a:spcPts val="0"/>
              </a:spcBef>
              <a:spcAft>
                <a:spcPts val="0"/>
              </a:spcAft>
              <a:buClr>
                <a:srgbClr val="DDDDDD"/>
              </a:buClr>
              <a:buSzPct val="25000"/>
              <a:buFont typeface="Arial"/>
              <a:buNone/>
            </a:pPr>
            <a:r>
              <a:rPr lang="en-US" sz="8000" b="1" i="0" u="none" strike="noStrike" cap="none" baseline="0">
                <a:solidFill>
                  <a:srgbClr val="DDDDDD"/>
                </a:solidFill>
                <a:latin typeface="Arial"/>
                <a:ea typeface="Arial"/>
                <a:cs typeface="Arial"/>
                <a:sym typeface="Arial"/>
              </a:rPr>
              <a:t>      </a:t>
            </a:r>
            <a:r>
              <a:rPr lang="en-US" sz="8000" b="1" i="0" u="none" strike="noStrike" cap="none" baseline="0">
                <a:solidFill>
                  <a:srgbClr val="FF9900"/>
                </a:solidFill>
                <a:latin typeface="Arial"/>
                <a:ea typeface="Arial"/>
                <a:cs typeface="Arial"/>
                <a:sym typeface="Arial"/>
              </a:rPr>
              <a:t>SCRUM</a:t>
            </a:r>
          </a:p>
        </p:txBody>
      </p:sp>
      <p:pic>
        <p:nvPicPr>
          <p:cNvPr id="832" name="Shape 832"/>
          <p:cNvPicPr preferRelativeResize="0"/>
          <p:nvPr/>
        </p:nvPicPr>
        <p:blipFill rotWithShape="1">
          <a:blip r:embed="rId4">
            <a:alphaModFix/>
          </a:blip>
          <a:srcRect/>
          <a:stretch/>
        </p:blipFill>
        <p:spPr>
          <a:xfrm>
            <a:off x="0" y="0"/>
            <a:ext cx="2130424" cy="2130424"/>
          </a:xfrm>
          <a:prstGeom prst="rect">
            <a:avLst/>
          </a:prstGeom>
          <a:noFill/>
          <a:ln>
            <a:noFill/>
          </a:ln>
        </p:spPr>
      </p:pic>
      <p:pic>
        <p:nvPicPr>
          <p:cNvPr id="833" name="Shape 833"/>
          <p:cNvPicPr preferRelativeResize="0"/>
          <p:nvPr/>
        </p:nvPicPr>
        <p:blipFill rotWithShape="1">
          <a:blip r:embed="rId5">
            <a:alphaModFix/>
          </a:blip>
          <a:srcRect/>
          <a:stretch/>
        </p:blipFill>
        <p:spPr>
          <a:xfrm>
            <a:off x="0" y="2336800"/>
            <a:ext cx="9144000" cy="4600574"/>
          </a:xfrm>
          <a:prstGeom prst="rect">
            <a:avLst/>
          </a:prstGeom>
          <a:noFill/>
          <a:ln>
            <a:noFill/>
          </a:ln>
        </p:spPr>
      </p:pic>
      <p:pic>
        <p:nvPicPr>
          <p:cNvPr id="834" name="Shape 834"/>
          <p:cNvPicPr preferRelativeResize="0"/>
          <p:nvPr/>
        </p:nvPicPr>
        <p:blipFill rotWithShape="1">
          <a:blip r:embed="rId6">
            <a:alphaModFix/>
          </a:blip>
          <a:srcRect/>
          <a:stretch/>
        </p:blipFill>
        <p:spPr>
          <a:xfrm>
            <a:off x="0" y="0"/>
            <a:ext cx="9482136" cy="7112000"/>
          </a:xfrm>
          <a:prstGeom prst="rect">
            <a:avLst/>
          </a:prstGeom>
          <a:noFill/>
          <a:ln>
            <a:noFill/>
          </a:ln>
        </p:spPr>
      </p:pic>
      <p:sp>
        <p:nvSpPr>
          <p:cNvPr id="835" name="Shape 835"/>
          <p:cNvSpPr/>
          <p:nvPr/>
        </p:nvSpPr>
        <p:spPr>
          <a:xfrm>
            <a:off x="720725" y="-2676525"/>
            <a:ext cx="2000249" cy="7111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FF9900"/>
              </a:buClr>
              <a:buSzPct val="25000"/>
              <a:buFont typeface="Helvetica Neue"/>
              <a:buNone/>
            </a:pPr>
            <a:r>
              <a:rPr lang="en-US" sz="4000" b="1" i="0" u="none" strike="noStrike" cap="none" baseline="0">
                <a:solidFill>
                  <a:srgbClr val="FF9900"/>
                </a:solidFill>
                <a:latin typeface="Helvetica Neue"/>
                <a:ea typeface="Helvetica Neue"/>
                <a:cs typeface="Helvetica Neue"/>
                <a:sym typeface="Helvetica Neue"/>
              </a:rPr>
              <a:t>SCRUM</a:t>
            </a:r>
          </a:p>
        </p:txBody>
      </p:sp>
      <p:sp>
        <p:nvSpPr>
          <p:cNvPr id="836" name="Shape 836"/>
          <p:cNvSpPr/>
          <p:nvPr/>
        </p:nvSpPr>
        <p:spPr>
          <a:xfrm>
            <a:off x="3724275" y="1619250"/>
            <a:ext cx="145415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FF9900"/>
              </a:buClr>
              <a:buSzPct val="25000"/>
              <a:buFont typeface="Helvetica Neue"/>
              <a:buNone/>
            </a:pPr>
            <a:r>
              <a:rPr lang="en-US" sz="2800" b="1" i="0" u="none" strike="noStrike" cap="none" baseline="0">
                <a:solidFill>
                  <a:srgbClr val="FF9900"/>
                </a:solidFill>
                <a:latin typeface="Helvetica Neue"/>
                <a:ea typeface="Helvetica Neue"/>
                <a:cs typeface="Helvetica Neue"/>
                <a:sym typeface="Helvetica Neue"/>
              </a:rPr>
              <a:t>SCRUM</a:t>
            </a:r>
          </a:p>
        </p:txBody>
      </p:sp>
      <p:sp>
        <p:nvSpPr>
          <p:cNvPr id="837" name="Shape 837"/>
          <p:cNvSpPr/>
          <p:nvPr/>
        </p:nvSpPr>
        <p:spPr>
          <a:xfrm>
            <a:off x="647700" y="6075362"/>
            <a:ext cx="2584449"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2800" b="1" i="0" u="none" strike="noStrike" cap="none" baseline="0">
                <a:solidFill>
                  <a:srgbClr val="000000"/>
                </a:solidFill>
                <a:latin typeface="Helvetica Neue"/>
                <a:ea typeface="Helvetica Neue"/>
                <a:cs typeface="Helvetica Neue"/>
                <a:sym typeface="Helvetica Neue"/>
              </a:rPr>
              <a:t>SCRUM room </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Custom Theme">
  <a:themeElements>
    <a:clrScheme name="null 1">
      <a:dk1>
        <a:srgbClr val="000000"/>
      </a:dk1>
      <a:lt1>
        <a:srgbClr val="FFFFFF"/>
      </a:lt1>
      <a:dk2>
        <a:srgbClr val="A7A7A7"/>
      </a:dk2>
      <a:lt2>
        <a:srgbClr val="535353"/>
      </a:lt2>
      <a:accent1>
        <a:srgbClr val="A3B2C1"/>
      </a:accent1>
      <a:accent2>
        <a:srgbClr val="CC0000"/>
      </a:accent2>
      <a:accent3>
        <a:srgbClr val="FFFFFF"/>
      </a:accent3>
      <a:accent4>
        <a:srgbClr val="A3B2C1"/>
      </a:accent4>
      <a:accent5>
        <a:srgbClr val="CC0000"/>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3339</TotalTime>
  <Words>3985</Words>
  <Application>Microsoft Office PowerPoint</Application>
  <PresentationFormat>On-screen Show (4:3)</PresentationFormat>
  <Paragraphs>810</Paragraphs>
  <Slides>156</Slides>
  <Notes>156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156</vt:i4>
      </vt:variant>
    </vt:vector>
  </HeadingPairs>
  <TitlesOfParts>
    <vt:vector size="164" baseType="lpstr">
      <vt:lpstr>Arial</vt:lpstr>
      <vt:lpstr>ArialMT</vt:lpstr>
      <vt:lpstr>Calibri</vt:lpstr>
      <vt:lpstr>Helvetica Neue</vt:lpstr>
      <vt:lpstr>Noto Symbol</vt:lpstr>
      <vt:lpstr>Times New Roman</vt:lpstr>
      <vt:lpstr>Verdana</vt:lpstr>
      <vt:lpstr>Custom Theme</vt:lpstr>
      <vt:lpstr>Agile Project Planning and  Execution Using Scrum</vt:lpstr>
      <vt:lpstr>Faculty &amp; Participants An Introduction  Name, Role, Experience, Current Challenge, Hobby</vt:lpstr>
      <vt:lpstr>We love our clients… </vt:lpstr>
      <vt:lpstr>To get the best results...</vt:lpstr>
      <vt:lpstr>Working Agreements</vt:lpstr>
      <vt:lpstr>Why are you attending?</vt:lpstr>
      <vt:lpstr>Plan the course </vt:lpstr>
      <vt:lpstr>Why this?</vt:lpstr>
      <vt:lpstr>Process Success with Agile Methods</vt:lpstr>
      <vt:lpstr>Predictive</vt:lpstr>
      <vt:lpstr>Cultural aspects of predictive styles </vt:lpstr>
      <vt:lpstr>Adaptive </vt:lpstr>
      <vt:lpstr>When to go agile? Exploration factor </vt:lpstr>
      <vt:lpstr>SCRUM framework </vt:lpstr>
      <vt:lpstr>Scrum origins</vt:lpstr>
      <vt:lpstr> Exercise- 1</vt:lpstr>
      <vt:lpstr>PowerPoint Presentation</vt:lpstr>
      <vt:lpstr>SCRUM Values   </vt:lpstr>
      <vt:lpstr>SCRUM Values </vt:lpstr>
      <vt:lpstr>Scrum Values </vt:lpstr>
      <vt:lpstr>Manifesto for Agile Software Development </vt:lpstr>
      <vt:lpstr>The 12 agile principles </vt:lpstr>
      <vt:lpstr>The 12 agile principles </vt:lpstr>
      <vt:lpstr>The 12 agile principles </vt:lpstr>
      <vt:lpstr>PowerPoint Presentation</vt:lpstr>
      <vt:lpstr>Exercise -2</vt:lpstr>
      <vt:lpstr>Scrum theory</vt:lpstr>
      <vt:lpstr>Methodology Vs Framework </vt:lpstr>
      <vt:lpstr>Sprint</vt:lpstr>
      <vt:lpstr>Lets Start Sprints </vt:lpstr>
      <vt:lpstr>Sprint -1   - Scrum framework  - Product backlog - User stories  </vt:lpstr>
      <vt:lpstr>Scrum framework </vt:lpstr>
      <vt:lpstr>What is a product backlog?</vt:lpstr>
      <vt:lpstr>Product Backlog (RTC)</vt:lpstr>
      <vt:lpstr>Product backlog </vt:lpstr>
      <vt:lpstr>One product owner – one backlog</vt:lpstr>
      <vt:lpstr>One product owner – multiple backlogs</vt:lpstr>
      <vt:lpstr>Multiple product owners, one backlog</vt:lpstr>
      <vt:lpstr>User story </vt:lpstr>
      <vt:lpstr>3C of User story </vt:lpstr>
      <vt:lpstr>Types of User Stories</vt:lpstr>
      <vt:lpstr>Theme, Epic, Feature, Story, Task</vt:lpstr>
      <vt:lpstr>PowerPoint Presentation</vt:lpstr>
      <vt:lpstr>I.N.V.E.S.T Model of User Story </vt:lpstr>
      <vt:lpstr>Techniques </vt:lpstr>
      <vt:lpstr>Exercise – 3  (User Story) </vt:lpstr>
      <vt:lpstr>Sprint -2  - Estimation - Story Points - Ideal Days</vt:lpstr>
      <vt:lpstr>Estimation steps </vt:lpstr>
      <vt:lpstr>Most Common techniques </vt:lpstr>
      <vt:lpstr>The Estimation Scale  </vt:lpstr>
      <vt:lpstr>Output of Estimation Workshop</vt:lpstr>
      <vt:lpstr>Exercise 4- Estimation</vt:lpstr>
      <vt:lpstr>Story points to schedule </vt:lpstr>
      <vt:lpstr>Exercise 5- Estimation</vt:lpstr>
      <vt:lpstr>Exercise 6- Estimation</vt:lpstr>
      <vt:lpstr>Ideal days </vt:lpstr>
      <vt:lpstr>Sprint -3   - Scrum master  - Product owner  - Team </vt:lpstr>
      <vt:lpstr>Scrum Master </vt:lpstr>
      <vt:lpstr>Product owner </vt:lpstr>
      <vt:lpstr>Scrum Teams </vt:lpstr>
      <vt:lpstr>Roles</vt:lpstr>
      <vt:lpstr>Introspection </vt:lpstr>
      <vt:lpstr>Introspection</vt:lpstr>
      <vt:lpstr>Sprint-4  - Sprint Planning Meeting </vt:lpstr>
      <vt:lpstr>Sprint Planning Meeting</vt:lpstr>
      <vt:lpstr>Sprint Planning Meeting</vt:lpstr>
      <vt:lpstr>The Sprint Goal</vt:lpstr>
      <vt:lpstr>Sprint planning meeting rules </vt:lpstr>
      <vt:lpstr>SPRINT planning meeting agenda</vt:lpstr>
      <vt:lpstr>Output of sprint planning meeting </vt:lpstr>
      <vt:lpstr>Sprint backlog (RTC) </vt:lpstr>
      <vt:lpstr>Index cards </vt:lpstr>
      <vt:lpstr>SPRINT backlog </vt:lpstr>
      <vt:lpstr>Team strategies </vt:lpstr>
      <vt:lpstr>Slack </vt:lpstr>
      <vt:lpstr>Index card </vt:lpstr>
      <vt:lpstr>Backlog -&gt; activity lists </vt:lpstr>
      <vt:lpstr>Non programming tasks </vt:lpstr>
      <vt:lpstr>SPRINTING </vt:lpstr>
      <vt:lpstr>SPRINT backlog </vt:lpstr>
      <vt:lpstr>Scrumban Board</vt:lpstr>
      <vt:lpstr>Scrumban Board</vt:lpstr>
      <vt:lpstr>Scrumban Board</vt:lpstr>
      <vt:lpstr>PowerPoint Presentation</vt:lpstr>
      <vt:lpstr>Scrumban Board</vt:lpstr>
      <vt:lpstr>PowerPoint Presentation</vt:lpstr>
      <vt:lpstr>PowerPoint Presentation</vt:lpstr>
      <vt:lpstr>Scrumban Board</vt:lpstr>
      <vt:lpstr>Scrumban Board</vt:lpstr>
      <vt:lpstr>Scrumban Board</vt:lpstr>
      <vt:lpstr>Burn down chart (RTC)</vt:lpstr>
      <vt:lpstr>Burn down chart (RTC)</vt:lpstr>
      <vt:lpstr>Sprint Velocity </vt:lpstr>
      <vt:lpstr>No changes during the sprint</vt:lpstr>
      <vt:lpstr>Sprint-6  - Daily Scrum (Stand Up Meeting)</vt:lpstr>
      <vt:lpstr>Daily Scrum meetings</vt:lpstr>
      <vt:lpstr>During the scrum meeting ….</vt:lpstr>
      <vt:lpstr>Questions about Scrum meetings?</vt:lpstr>
      <vt:lpstr>PowerPoint Presentation</vt:lpstr>
      <vt:lpstr>Team room </vt:lpstr>
      <vt:lpstr>Introspection </vt:lpstr>
      <vt:lpstr>Release Sprints</vt:lpstr>
      <vt:lpstr>Exercise 7</vt:lpstr>
      <vt:lpstr>Sprint-7  - Sprint Review Meeting   </vt:lpstr>
      <vt:lpstr>Sprint reviews</vt:lpstr>
      <vt:lpstr>Exercise-8 (Agile Rollout)</vt:lpstr>
      <vt:lpstr>Exercise ….</vt:lpstr>
      <vt:lpstr>Exercise…..</vt:lpstr>
      <vt:lpstr>Let us sprint </vt:lpstr>
      <vt:lpstr>Sprint-7  - Retrospectives </vt:lpstr>
      <vt:lpstr>Sprint retrospectives </vt:lpstr>
      <vt:lpstr>Exercise -9</vt:lpstr>
      <vt:lpstr>Useful Metrics </vt:lpstr>
      <vt:lpstr>Release burn down </vt:lpstr>
      <vt:lpstr>Sprint Burn down Chart</vt:lpstr>
      <vt:lpstr>Project Burn Down Charts</vt:lpstr>
      <vt:lpstr>Risk Burn Down Chart</vt:lpstr>
      <vt:lpstr>Velocity Chart</vt:lpstr>
      <vt:lpstr>Tools    </vt:lpstr>
      <vt:lpstr>Tool Support for Scrum</vt:lpstr>
      <vt:lpstr>Type of Tools Used by Agile Teams</vt:lpstr>
      <vt:lpstr>Tool Support</vt:lpstr>
      <vt:lpstr>PowerPoint Presentation</vt:lpstr>
      <vt:lpstr>Exercise </vt:lpstr>
      <vt:lpstr>Sprint-8  Important Concepts in Agile</vt:lpstr>
      <vt:lpstr>Agile Product Build</vt:lpstr>
      <vt:lpstr>Agile Documentation</vt:lpstr>
      <vt:lpstr>Agile Testing</vt:lpstr>
      <vt:lpstr>Refactoring</vt:lpstr>
      <vt:lpstr>When does Agile Methodologies Works Best?</vt:lpstr>
      <vt:lpstr>Agile Health Checkup</vt:lpstr>
      <vt:lpstr>Technical Debt</vt:lpstr>
      <vt:lpstr>Travel Light</vt:lpstr>
      <vt:lpstr>Osmotic Communication</vt:lpstr>
      <vt:lpstr>Information Radiator</vt:lpstr>
      <vt:lpstr>Time-boxing</vt:lpstr>
      <vt:lpstr>Definition of Done (DoD)</vt:lpstr>
      <vt:lpstr>Definition of Done (DoD)</vt:lpstr>
      <vt:lpstr>Definition of Done (DoD)</vt:lpstr>
      <vt:lpstr>Definition of Done (DoD)</vt:lpstr>
      <vt:lpstr>Risk Burn-down Graph</vt:lpstr>
      <vt:lpstr>What is Best Time? </vt:lpstr>
      <vt:lpstr>Scaling Scrum </vt:lpstr>
      <vt:lpstr>SCRUM of SCRUMS </vt:lpstr>
      <vt:lpstr>Scrum of Scrums / Meta-Scrum</vt:lpstr>
      <vt:lpstr>Multiple teams - Synchronization</vt:lpstr>
      <vt:lpstr>Comparing with  PMBOK, CMM</vt:lpstr>
      <vt:lpstr>SCRUM and CMM </vt:lpstr>
      <vt:lpstr>SCRUM and PMBOK </vt:lpstr>
      <vt:lpstr>Final Sprint  - Scrum Smells </vt:lpstr>
      <vt:lpstr>Scrum Smells ! </vt:lpstr>
      <vt:lpstr>Scrum Smells ! </vt:lpstr>
      <vt:lpstr>Scrum Smells ! </vt:lpstr>
      <vt:lpstr>PowerPoint Presentation</vt:lpstr>
      <vt:lpstr>PowerPoint Presentation</vt:lpstr>
      <vt:lpstr>Where to go next?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Vivek_Jeyaraj</dc:creator>
  <cp:lastModifiedBy>Hari Thapliyal</cp:lastModifiedBy>
  <cp:revision>50</cp:revision>
  <dcterms:modified xsi:type="dcterms:W3CDTF">2015-07-05T17:33:11Z</dcterms:modified>
</cp:coreProperties>
</file>